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4" r:id="rId9"/>
    <p:sldId id="260" r:id="rId10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524"/>
    <a:srgbClr val="00A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0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130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05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759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79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32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46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24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36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53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50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ADE90-4EA9-4706-A0B8-474A6D110EA6}" type="datetimeFigureOut">
              <a:rPr lang="fr-FR" smtClean="0"/>
              <a:t>27/08/2018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C3A69-4679-41E8-BFAC-F2BACB62E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90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hyperlink" Target="http://www.klassroom.fr/hom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49624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9624" y="349624"/>
            <a:ext cx="4320000" cy="504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637495" y="5389624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64733" y="5697996"/>
            <a:ext cx="1812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Classe flexible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9624" y="715181"/>
            <a:ext cx="4319999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fr-FR" sz="1200" b="1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Espace adapté 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aux élèves, facilitant les apprentissages et développant des compétences utiles pour les années futures (autonomie, prise d’initiative, coopération).</a:t>
            </a:r>
          </a:p>
          <a:p>
            <a:pPr algn="just">
              <a:lnSpc>
                <a:spcPts val="1600"/>
              </a:lnSpc>
            </a:pPr>
            <a:endParaRPr lang="fr-FR" sz="500" dirty="0" smtClean="0">
              <a:latin typeface="Comic Sans MS" panose="030F0702030302020204" pitchFamily="66" charset="0"/>
            </a:endParaRPr>
          </a:p>
          <a:p>
            <a:pPr marL="171450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La demi-classe 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: Travail avec 10 à 14 élèves autour de tables en « U » (centre guidé avec l’enseignant).</a:t>
            </a:r>
          </a:p>
          <a:p>
            <a:pPr marL="363538" indent="-171450" algn="just">
              <a:lnSpc>
                <a:spcPts val="1600"/>
              </a:lnSpc>
              <a:buFont typeface="Wingdings" panose="05000000000000000000" pitchFamily="2" charset="2"/>
              <a:buChar char="ü"/>
              <a:tabLst>
                <a:tab pos="444500" algn="l"/>
              </a:tabLst>
            </a:pP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Etre disponible pour tous les élèves.</a:t>
            </a:r>
          </a:p>
          <a:p>
            <a:pPr marL="363538" indent="-171450" algn="just">
              <a:lnSpc>
                <a:spcPts val="1600"/>
              </a:lnSpc>
              <a:buFont typeface="Wingdings" panose="05000000000000000000" pitchFamily="2" charset="2"/>
              <a:buChar char="ü"/>
              <a:tabLst>
                <a:tab pos="444500" algn="l"/>
              </a:tabLst>
            </a:pP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Observer et aider chacun de manière plus précise.</a:t>
            </a:r>
          </a:p>
          <a:p>
            <a:pPr marL="171450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fr-FR" sz="500" dirty="0" smtClean="0">
              <a:latin typeface="Comic Sans MS" panose="030F0702030302020204" pitchFamily="66" charset="0"/>
              <a:ea typeface="Coming Soon" panose="02000000000000000000" pitchFamily="2" charset="0"/>
            </a:endParaRPr>
          </a:p>
          <a:p>
            <a:pPr marL="171450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Les centres d’autonomie 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: 8 à 9 activités (Français, Mathématiques, Questionner le Monde, Anglais, Arts) sur une semaine (créneaux de 30 minutes).</a:t>
            </a:r>
          </a:p>
          <a:p>
            <a:pPr marL="363538" indent="-171450" algn="just">
              <a:lnSpc>
                <a:spcPts val="1600"/>
              </a:lnSpc>
              <a:buFont typeface="Wingdings" panose="05000000000000000000" pitchFamily="2" charset="2"/>
              <a:buChar char="ü"/>
            </a:pP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Renforcer </a:t>
            </a:r>
            <a:r>
              <a:rPr lang="fr-FR" sz="1200" dirty="0">
                <a:latin typeface="Comic Sans MS" panose="030F0702030302020204" pitchFamily="66" charset="0"/>
                <a:ea typeface="Coming Soon" panose="02000000000000000000" pitchFamily="2" charset="0"/>
              </a:rPr>
              <a:t>l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es notions travaillées, s’entraîner pour s’améliorer ou garder ce qu’on sait déjà. très bien. </a:t>
            </a:r>
          </a:p>
          <a:p>
            <a:pPr marL="174625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fr-FR" sz="500" dirty="0" smtClean="0">
              <a:latin typeface="Comic Sans MS" panose="030F0702030302020204" pitchFamily="66" charset="0"/>
              <a:ea typeface="Coming Soon" panose="02000000000000000000" pitchFamily="2" charset="0"/>
            </a:endParaRPr>
          </a:p>
          <a:p>
            <a:pPr marL="174625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Le flexible seating 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: Laisser la possibilité aux élèves de choisir leur assise pour le temps d’une activité autonome (ballons sauteurs, coussins, petites tables, tapis, etc.).</a:t>
            </a:r>
          </a:p>
          <a:p>
            <a:pPr marL="174625" algn="just">
              <a:lnSpc>
                <a:spcPts val="1600"/>
              </a:lnSpc>
            </a:pP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Favoriser la concentration et la motivation.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00379" y="4796425"/>
            <a:ext cx="400281" cy="54000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4733" y="4917491"/>
            <a:ext cx="515344" cy="360000"/>
          </a:xfrm>
          <a:prstGeom prst="rect">
            <a:avLst/>
          </a:prstGeom>
        </p:spPr>
      </p:pic>
      <p:pic>
        <p:nvPicPr>
          <p:cNvPr id="24" name="Picture 12" descr="https://encrypted-tbn3.gstatic.com/shopping?q=tbn:ANd9GcT6C5t0XdqiwTbdRUr2I-VwG6IZTfkcJNfIUOSzbzZFRaZGRjTNPhyvFKacUWAdLIDLWCwugJ0&amp;usqp=CA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963" y="4599800"/>
            <a:ext cx="57857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6" descr="https://encrypted-tbn0.gstatic.com/shopping?q=tbn:ANd9GcQ9Qx0Bw-6AyLVh6Ln9RLbW2Jqz2irKNBhBdgKGpY8sSsZNfD-P8GgDqtVLEXNsAQHEUDbxNyOZ&amp;usqp=CAE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72" b="30366"/>
          <a:stretch/>
        </p:blipFill>
        <p:spPr bwMode="auto">
          <a:xfrm>
            <a:off x="2676959" y="4911201"/>
            <a:ext cx="90084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à coins arrondis 19"/>
          <p:cNvSpPr/>
          <p:nvPr/>
        </p:nvSpPr>
        <p:spPr>
          <a:xfrm>
            <a:off x="5145922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5145922" y="349624"/>
            <a:ext cx="4320000" cy="504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>
            <a:off x="7433793" y="5389624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5461031" y="5697996"/>
            <a:ext cx="1812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Classe flexible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145922" y="715181"/>
            <a:ext cx="4319999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fr-FR" sz="1200" b="1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Espace adapté 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aux élèves, facilitant les apprentissages et développant des compétences utiles pour les années futures (autonomie, prise d’initiative, coopération).</a:t>
            </a:r>
          </a:p>
          <a:p>
            <a:pPr algn="just">
              <a:lnSpc>
                <a:spcPts val="1600"/>
              </a:lnSpc>
            </a:pPr>
            <a:endParaRPr lang="fr-FR" sz="500" dirty="0" smtClean="0">
              <a:latin typeface="Comic Sans MS" panose="030F0702030302020204" pitchFamily="66" charset="0"/>
            </a:endParaRPr>
          </a:p>
          <a:p>
            <a:pPr marL="171450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La demi-classe 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: Travail avec 10 à 14 élèves autour de tables en « U » (centre guidé avec l’enseignant).</a:t>
            </a:r>
          </a:p>
          <a:p>
            <a:pPr marL="363538" indent="-171450" algn="just">
              <a:lnSpc>
                <a:spcPts val="1600"/>
              </a:lnSpc>
              <a:buFont typeface="Wingdings" panose="05000000000000000000" pitchFamily="2" charset="2"/>
              <a:buChar char="ü"/>
              <a:tabLst>
                <a:tab pos="444500" algn="l"/>
              </a:tabLst>
            </a:pP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Etre disponible pour tous les élèves.</a:t>
            </a:r>
          </a:p>
          <a:p>
            <a:pPr marL="363538" indent="-171450" algn="just">
              <a:lnSpc>
                <a:spcPts val="1600"/>
              </a:lnSpc>
              <a:buFont typeface="Wingdings" panose="05000000000000000000" pitchFamily="2" charset="2"/>
              <a:buChar char="ü"/>
              <a:tabLst>
                <a:tab pos="444500" algn="l"/>
              </a:tabLst>
            </a:pP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Observer et aider chacun de manière plus précise.</a:t>
            </a:r>
          </a:p>
          <a:p>
            <a:pPr marL="171450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fr-FR" sz="500" dirty="0" smtClean="0">
              <a:latin typeface="Comic Sans MS" panose="030F0702030302020204" pitchFamily="66" charset="0"/>
              <a:ea typeface="Coming Soon" panose="02000000000000000000" pitchFamily="2" charset="0"/>
            </a:endParaRPr>
          </a:p>
          <a:p>
            <a:pPr marL="171450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Les centres d’autonomie 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: 8 à 9 activités (Français, Mathématiques, Questionner le Monde, Anglais, Arts) sur une semaine (créneaux de 30 minutes).</a:t>
            </a:r>
          </a:p>
          <a:p>
            <a:pPr marL="363538" indent="-171450" algn="just">
              <a:lnSpc>
                <a:spcPts val="1600"/>
              </a:lnSpc>
              <a:buFont typeface="Wingdings" panose="05000000000000000000" pitchFamily="2" charset="2"/>
              <a:buChar char="ü"/>
            </a:pP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Renforcer </a:t>
            </a:r>
            <a:r>
              <a:rPr lang="fr-FR" sz="1200" dirty="0">
                <a:latin typeface="Comic Sans MS" panose="030F0702030302020204" pitchFamily="66" charset="0"/>
                <a:ea typeface="Coming Soon" panose="02000000000000000000" pitchFamily="2" charset="0"/>
              </a:rPr>
              <a:t>l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es notions travaillées, s’entraîner pour s’améliorer ou garder ce qu’on sait déjà. très bien. </a:t>
            </a:r>
          </a:p>
          <a:p>
            <a:pPr marL="174625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fr-FR" sz="500" dirty="0" smtClean="0">
              <a:latin typeface="Comic Sans MS" panose="030F0702030302020204" pitchFamily="66" charset="0"/>
              <a:ea typeface="Coming Soon" panose="02000000000000000000" pitchFamily="2" charset="0"/>
            </a:endParaRPr>
          </a:p>
          <a:p>
            <a:pPr marL="174625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Le flexible seating </a:t>
            </a: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: Laisser la possibilité aux élèves de choisir leur assise pour le temps d’une activité autonome (ballons sauteurs, coussins, petites tables, tapis, etc.).</a:t>
            </a:r>
          </a:p>
          <a:p>
            <a:pPr marL="174625" algn="just">
              <a:lnSpc>
                <a:spcPts val="1600"/>
              </a:lnSpc>
            </a:pPr>
            <a:r>
              <a:rPr lang="fr-FR" sz="1200" dirty="0" smtClean="0">
                <a:latin typeface="Comic Sans MS" panose="030F0702030302020204" pitchFamily="66" charset="0"/>
                <a:ea typeface="Coming Soon" panose="02000000000000000000" pitchFamily="2" charset="0"/>
              </a:rPr>
              <a:t>Favoriser la concentration et la motivation.</a:t>
            </a: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96677" y="4796425"/>
            <a:ext cx="400281" cy="54000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61031" y="4917491"/>
            <a:ext cx="515344" cy="360000"/>
          </a:xfrm>
          <a:prstGeom prst="rect">
            <a:avLst/>
          </a:prstGeom>
        </p:spPr>
      </p:pic>
      <p:pic>
        <p:nvPicPr>
          <p:cNvPr id="32" name="Picture 12" descr="https://encrypted-tbn3.gstatic.com/shopping?q=tbn:ANd9GcT6C5t0XdqiwTbdRUr2I-VwG6IZTfkcJNfIUOSzbzZFRaZGRjTNPhyvFKacUWAdLIDLWCwugJ0&amp;usqp=CA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0261" y="4599800"/>
            <a:ext cx="57857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6" descr="https://encrypted-tbn0.gstatic.com/shopping?q=tbn:ANd9GcQ9Qx0Bw-6AyLVh6Ln9RLbW2Jqz2irKNBhBdgKGpY8sSsZNfD-P8GgDqtVLEXNsAQHEUDbxNyOZ&amp;usqp=CAE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72" b="30366"/>
          <a:stretch/>
        </p:blipFill>
        <p:spPr bwMode="auto">
          <a:xfrm>
            <a:off x="7473257" y="4911201"/>
            <a:ext cx="90084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50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5221942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221942" y="349624"/>
            <a:ext cx="4320000" cy="504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fr-FR" b="1" smtClean="0">
                <a:latin typeface="Comic Sans MS" panose="030F0702030302020204" pitchFamily="66" charset="0"/>
                <a:ea typeface="Coming Soon" panose="02000000000000000000" pitchFamily="2" charset="0"/>
              </a:rPr>
              <a:t>plan de travail </a:t>
            </a:r>
            <a:r>
              <a:rPr lang="fr-FR" smtClean="0">
                <a:latin typeface="Comic Sans MS" panose="030F0702030302020204" pitchFamily="66" charset="0"/>
                <a:ea typeface="Coming Soon" panose="02000000000000000000" pitchFamily="2" charset="0"/>
              </a:rPr>
              <a:t>: Donné le lundi ; regroupe les centres d’autonomie mais aussi les centres d’évaluation (validation des compétences travaillées avec l’enseignante).  </a:t>
            </a:r>
          </a:p>
          <a:p>
            <a:pPr marL="174625" algn="just">
              <a:lnSpc>
                <a:spcPts val="1600"/>
              </a:lnSpc>
            </a:pPr>
            <a:r>
              <a:rPr lang="fr-FR" smtClean="0">
                <a:latin typeface="Comic Sans MS" panose="030F0702030302020204" pitchFamily="66" charset="0"/>
                <a:ea typeface="Coming Soon" panose="02000000000000000000" pitchFamily="2" charset="0"/>
              </a:rPr>
              <a:t>Différents plans de travail sont proposés selon le niveau d’autonomie : plus ou moins de liberté dans la réalisation des activités.</a:t>
            </a:r>
            <a:endParaRPr lang="fr-FR" dirty="0" smtClean="0">
              <a:latin typeface="Comic Sans MS" panose="030F0702030302020204" pitchFamily="66" charset="0"/>
              <a:ea typeface="Coming Soon" panose="02000000000000000000" pitchFamily="2" charset="0"/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7509812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7925899" y="5513331"/>
            <a:ext cx="13009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Suivi /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Evaluation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21941" y="530749"/>
            <a:ext cx="4320001" cy="499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</a:rPr>
              <a:t>Le cahier d’observation </a:t>
            </a:r>
            <a:r>
              <a:rPr lang="fr-FR" sz="1200" dirty="0" smtClean="0">
                <a:latin typeface="Comic Sans MS" panose="030F0702030302020204" pitchFamily="66" charset="0"/>
              </a:rPr>
              <a:t>: prise de notes tout au long de la journée ou lors d’entretiens individuels ; réussites et difficultés en Français, en Mathématiques, etc.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1200" dirty="0" smtClean="0">
              <a:latin typeface="Comic Sans MS" panose="030F0702030302020204" pitchFamily="66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</a:rPr>
              <a:t>Le cahier des centres </a:t>
            </a:r>
            <a:r>
              <a:rPr lang="fr-FR" sz="1200" dirty="0" smtClean="0">
                <a:latin typeface="Comic Sans MS" panose="030F0702030302020204" pitchFamily="66" charset="0"/>
              </a:rPr>
              <a:t>: retour sur ce qui a été fait en centre guidé ou lors des temps d’autonomie (activités de recherche, petits exercices).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1200" dirty="0">
              <a:latin typeface="Comic Sans MS" panose="030F0702030302020204" pitchFamily="66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</a:rPr>
              <a:t>Le cahier de réussite </a:t>
            </a:r>
            <a:r>
              <a:rPr lang="fr-FR" sz="1200" dirty="0" smtClean="0">
                <a:latin typeface="Comic Sans MS" panose="030F0702030302020204" pitchFamily="66" charset="0"/>
              </a:rPr>
              <a:t>: validation des compétences travaillées en classe au travers d’un ou plusieurs exercices. Selon le niveau de réussite, l’objectif de l’exercice pourra être :               </a:t>
            </a:r>
          </a:p>
          <a:p>
            <a:pPr algn="ctr">
              <a:lnSpc>
                <a:spcPct val="150000"/>
              </a:lnSpc>
            </a:pPr>
            <a:r>
              <a:rPr lang="fr-FR" sz="1200" i="1" dirty="0" smtClean="0">
                <a:latin typeface="Comic Sans MS" panose="030F0702030302020204" pitchFamily="66" charset="0"/>
              </a:rPr>
              <a:t>atteint / à retravailler / non atteint</a:t>
            </a:r>
          </a:p>
          <a:p>
            <a:pPr algn="just">
              <a:lnSpc>
                <a:spcPct val="150000"/>
              </a:lnSpc>
            </a:pPr>
            <a:endParaRPr lang="fr-FR" sz="1200" dirty="0" smtClean="0">
              <a:latin typeface="Comic Sans MS" panose="030F0702030302020204" pitchFamily="66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</a:rPr>
              <a:t>Le fichier de progrès </a:t>
            </a:r>
            <a:r>
              <a:rPr lang="fr-FR" sz="1200" dirty="0" smtClean="0">
                <a:latin typeface="Comic Sans MS" panose="030F0702030302020204" pitchFamily="66" charset="0"/>
              </a:rPr>
              <a:t>: bilan des compétences acquises par chaque élève. Dès qu’une compétence est validée, elle est ajoutée par l’élève dans le fichier. 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fr-FR" sz="1200" dirty="0" smtClean="0">
              <a:latin typeface="Comic Sans MS" panose="030F0702030302020204" pitchFamily="66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85855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485855" y="349624"/>
            <a:ext cx="4320000" cy="504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1450" algn="just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fr-FR" b="1" smtClean="0">
                <a:latin typeface="Comic Sans MS" panose="030F0702030302020204" pitchFamily="66" charset="0"/>
                <a:ea typeface="Coming Soon" panose="02000000000000000000" pitchFamily="2" charset="0"/>
              </a:rPr>
              <a:t>plan de travail </a:t>
            </a:r>
            <a:r>
              <a:rPr lang="fr-FR" smtClean="0">
                <a:latin typeface="Comic Sans MS" panose="030F0702030302020204" pitchFamily="66" charset="0"/>
                <a:ea typeface="Coming Soon" panose="02000000000000000000" pitchFamily="2" charset="0"/>
              </a:rPr>
              <a:t>: Donné le lundi ; regroupe les centres d’autonomie mais aussi les centres d’évaluation (validation des compétences travaillées avec l’enseignante).  </a:t>
            </a:r>
          </a:p>
          <a:p>
            <a:pPr marL="174625" algn="just">
              <a:lnSpc>
                <a:spcPts val="1600"/>
              </a:lnSpc>
            </a:pPr>
            <a:r>
              <a:rPr lang="fr-FR" smtClean="0">
                <a:latin typeface="Comic Sans MS" panose="030F0702030302020204" pitchFamily="66" charset="0"/>
                <a:ea typeface="Coming Soon" panose="02000000000000000000" pitchFamily="2" charset="0"/>
              </a:rPr>
              <a:t>Différents plans de travail sont proposés selon le niveau d’autonomie : plus ou moins de liberté dans la réalisation des activités.</a:t>
            </a:r>
            <a:endParaRPr lang="fr-FR" dirty="0" smtClean="0">
              <a:latin typeface="Comic Sans MS" panose="030F0702030302020204" pitchFamily="66" charset="0"/>
              <a:ea typeface="Coming Soon" panose="02000000000000000000" pitchFamily="2" charset="0"/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2773725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3189812" y="5513331"/>
            <a:ext cx="13009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Suivi /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Evaluation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85854" y="530749"/>
            <a:ext cx="4320001" cy="499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</a:rPr>
              <a:t>Le cahier d’observation </a:t>
            </a:r>
            <a:r>
              <a:rPr lang="fr-FR" sz="1200" dirty="0" smtClean="0">
                <a:latin typeface="Comic Sans MS" panose="030F0702030302020204" pitchFamily="66" charset="0"/>
              </a:rPr>
              <a:t>: prise de notes tout au long de la journée ou lors d’entretiens individuels ; réussites et difficultés en Français, en Mathématiques, etc.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1200" dirty="0" smtClean="0">
              <a:latin typeface="Comic Sans MS" panose="030F0702030302020204" pitchFamily="66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</a:rPr>
              <a:t>Le cahier des centres </a:t>
            </a:r>
            <a:r>
              <a:rPr lang="fr-FR" sz="1200" dirty="0" smtClean="0">
                <a:latin typeface="Comic Sans MS" panose="030F0702030302020204" pitchFamily="66" charset="0"/>
              </a:rPr>
              <a:t>: retour sur ce qui a été fait en centre guidé ou lors des temps d’autonomie (activités de recherche, petits exercices).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1200" dirty="0">
              <a:latin typeface="Comic Sans MS" panose="030F0702030302020204" pitchFamily="66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</a:rPr>
              <a:t>Le cahier de réussite </a:t>
            </a:r>
            <a:r>
              <a:rPr lang="fr-FR" sz="1200" dirty="0" smtClean="0">
                <a:latin typeface="Comic Sans MS" panose="030F0702030302020204" pitchFamily="66" charset="0"/>
              </a:rPr>
              <a:t>: validation des compétences travaillées en classe au travers d’un ou plusieurs exercices. Selon le niveau de réussite, l’objectif de l’exercice pourra être :               </a:t>
            </a:r>
          </a:p>
          <a:p>
            <a:pPr algn="ctr">
              <a:lnSpc>
                <a:spcPct val="150000"/>
              </a:lnSpc>
            </a:pPr>
            <a:r>
              <a:rPr lang="fr-FR" sz="1200" i="1" dirty="0" smtClean="0">
                <a:latin typeface="Comic Sans MS" panose="030F0702030302020204" pitchFamily="66" charset="0"/>
              </a:rPr>
              <a:t>atteint / à retravailler / non atteint</a:t>
            </a:r>
          </a:p>
          <a:p>
            <a:pPr algn="just">
              <a:lnSpc>
                <a:spcPct val="150000"/>
              </a:lnSpc>
            </a:pPr>
            <a:endParaRPr lang="fr-FR" sz="1200" dirty="0" smtClean="0">
              <a:latin typeface="Comic Sans MS" panose="030F0702030302020204" pitchFamily="66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 smtClean="0">
                <a:latin typeface="Comic Sans MS" panose="030F0702030302020204" pitchFamily="66" charset="0"/>
              </a:rPr>
              <a:t>Le fichier de progrès </a:t>
            </a:r>
            <a:r>
              <a:rPr lang="fr-FR" sz="1200" dirty="0" smtClean="0">
                <a:latin typeface="Comic Sans MS" panose="030F0702030302020204" pitchFamily="66" charset="0"/>
              </a:rPr>
              <a:t>: bilan des compétences acquises par chaque élève. Dès qu’une compétence est validée, elle est ajoutée par l’élève dans le fichier. 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fr-FR" sz="12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186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49624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9624" y="1411941"/>
            <a:ext cx="4320000" cy="397768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8750"/>
            <a:endParaRPr lang="fr-FR" sz="1600" u="sng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58750"/>
            <a:endParaRPr lang="fr-FR" sz="1600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58750"/>
            <a:endParaRPr lang="fr-FR" sz="1600" u="sng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58750"/>
            <a:endParaRPr lang="fr-FR" sz="1600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58750" algn="just"/>
            <a:r>
              <a:rPr lang="fr-FR" sz="16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Klassroom</a:t>
            </a:r>
          </a:p>
          <a:p>
            <a:pPr marL="444500" indent="-285750" algn="just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Adresse </a:t>
            </a:r>
          </a:p>
          <a:p>
            <a:pPr marL="158750" algn="just"/>
            <a:r>
              <a:rPr lang="fr-FR" sz="1600" b="1" dirty="0" smtClean="0">
                <a:latin typeface="Coming Soon" panose="02000000000000000000" pitchFamily="2" charset="0"/>
                <a:ea typeface="Coming Soon" panose="02000000000000000000" pitchFamily="2" charset="0"/>
                <a:hlinkClick r:id="rId2"/>
              </a:rPr>
              <a:t>http://www.klassroom.fr/home</a:t>
            </a:r>
            <a:endParaRPr lang="fr-FR" b="1" dirty="0" smtClean="0">
              <a:latin typeface="Coming Soon" panose="02000000000000000000" pitchFamily="2" charset="0"/>
              <a:ea typeface="Coming Soon" panose="02000000000000000000" pitchFamily="2" charset="0"/>
            </a:endParaRPr>
          </a:p>
          <a:p>
            <a:pPr marL="444500" indent="-285750" algn="just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Code : </a:t>
            </a: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……………………….</a:t>
            </a:r>
          </a:p>
          <a:p>
            <a:pPr marL="158750" algn="just"/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74625" algn="just"/>
            <a:r>
              <a:rPr lang="fr-FR" sz="16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Cahier de liaison </a:t>
            </a:r>
            <a:endParaRPr lang="fr-FR" sz="1600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/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74625" algn="just"/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Distribution : </a:t>
            </a:r>
          </a:p>
          <a:p>
            <a:pPr marL="460375" indent="-285750" algn="just">
              <a:buFont typeface="Arial" panose="020B0604020202020204" pitchFamily="34" charset="0"/>
              <a:buChar char="•"/>
            </a:pPr>
            <a:r>
              <a:rPr lang="fr-FR" sz="16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Chaque semaine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cahiers de réussite et d’écrivain, fichiers. </a:t>
            </a:r>
          </a:p>
          <a:p>
            <a:pPr marL="460375" indent="-285750" algn="just">
              <a:buFont typeface="Arial" panose="020B0604020202020204" pitchFamily="34" charset="0"/>
              <a:buChar char="•"/>
            </a:pPr>
            <a:r>
              <a:rPr lang="fr-FR" sz="16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Chaque période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fichier de progrès. </a:t>
            </a:r>
            <a:endParaRPr lang="fr-FR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fr-FR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2509624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23634" y="5553669"/>
            <a:ext cx="16119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Lien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Ecole-Famille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pic>
        <p:nvPicPr>
          <p:cNvPr id="21" name="Picture 2" descr="https://scontent-cdt1-1.xx.fbcdn.net/v/t1.15752-9/40144100_2020495241295023_4746609512633335808_n.jpg?_nc_cat=0&amp;oh=7046f518a732a5cd4c65a9cec7095ef6&amp;oe=5C3BBA1A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67" t="44670" r="15390" b="21045"/>
          <a:stretch/>
        </p:blipFill>
        <p:spPr bwMode="auto">
          <a:xfrm>
            <a:off x="3537861" y="1728320"/>
            <a:ext cx="11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8" descr="Cahiers des Ã©lÃ¨ves et pages de garde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4" r="15417"/>
          <a:stretch/>
        </p:blipFill>
        <p:spPr bwMode="auto">
          <a:xfrm>
            <a:off x="2296957" y="3463408"/>
            <a:ext cx="38187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6" descr="http://ekladata.com/xwsHPN0IENqvGjG5PK0Qdu60_0E@124x184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04" y="3733408"/>
            <a:ext cx="36391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0" descr="http://ekladata.com/qvm8zMXIm0F4VwKNVAXNs0Fz43c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4" r="18267"/>
          <a:stretch/>
        </p:blipFill>
        <p:spPr bwMode="auto">
          <a:xfrm>
            <a:off x="3912253" y="3733408"/>
            <a:ext cx="34776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0" descr="RÃ©sultat de recherche d'images pour &quot;klassroom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896" y="203431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à coins arrondis 16"/>
          <p:cNvSpPr/>
          <p:nvPr/>
        </p:nvSpPr>
        <p:spPr>
          <a:xfrm>
            <a:off x="5166168" y="4827493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5166168" y="1411940"/>
            <a:ext cx="4320000" cy="397768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8750"/>
            <a:endParaRPr lang="fr-FR" sz="1600" u="sng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58750"/>
            <a:endParaRPr lang="fr-FR" sz="1600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58750"/>
            <a:endParaRPr lang="fr-FR" sz="1600" u="sng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58750"/>
            <a:endParaRPr lang="fr-FR" sz="1600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58750" algn="just"/>
            <a:r>
              <a:rPr lang="fr-FR" sz="16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Klassroom</a:t>
            </a:r>
          </a:p>
          <a:p>
            <a:pPr marL="444500" indent="-285750" algn="just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Adresse </a:t>
            </a:r>
          </a:p>
          <a:p>
            <a:pPr marL="158750" algn="just"/>
            <a:r>
              <a:rPr lang="fr-FR" sz="1600" b="1" dirty="0" smtClean="0">
                <a:latin typeface="Coming Soon" panose="02000000000000000000" pitchFamily="2" charset="0"/>
                <a:ea typeface="Coming Soon" panose="02000000000000000000" pitchFamily="2" charset="0"/>
                <a:hlinkClick r:id="rId2"/>
              </a:rPr>
              <a:t>http://www.klassroom.fr/home</a:t>
            </a:r>
            <a:endParaRPr lang="fr-FR" b="1" dirty="0" smtClean="0">
              <a:latin typeface="Coming Soon" panose="02000000000000000000" pitchFamily="2" charset="0"/>
              <a:ea typeface="Coming Soon" panose="02000000000000000000" pitchFamily="2" charset="0"/>
            </a:endParaRPr>
          </a:p>
          <a:p>
            <a:pPr marL="444500" indent="-285750" algn="just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Code : </a:t>
            </a: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……………………….</a:t>
            </a:r>
          </a:p>
          <a:p>
            <a:pPr marL="158750" algn="just"/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74625" algn="just"/>
            <a:r>
              <a:rPr lang="fr-FR" sz="16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Cahier de liaison </a:t>
            </a:r>
            <a:endParaRPr lang="fr-FR" sz="1600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/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74625" algn="just"/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Distribution : </a:t>
            </a:r>
          </a:p>
          <a:p>
            <a:pPr marL="460375" indent="-285750" algn="just">
              <a:buFont typeface="Arial" panose="020B0604020202020204" pitchFamily="34" charset="0"/>
              <a:buChar char="•"/>
            </a:pPr>
            <a:r>
              <a:rPr lang="fr-FR" sz="16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Chaque semaine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cahiers de réussite et d’écrivain, fichiers. </a:t>
            </a:r>
          </a:p>
          <a:p>
            <a:pPr marL="460375" indent="-285750" algn="just">
              <a:buFont typeface="Arial" panose="020B0604020202020204" pitchFamily="34" charset="0"/>
              <a:buChar char="•"/>
            </a:pPr>
            <a:r>
              <a:rPr lang="fr-FR" sz="1600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Chaque période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fichier de progrès. </a:t>
            </a:r>
            <a:endParaRPr lang="fr-FR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fr-FR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7326168" y="5389620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440178" y="5553668"/>
            <a:ext cx="16119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Lien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Ecole-Famille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pic>
        <p:nvPicPr>
          <p:cNvPr id="28" name="Picture 2" descr="https://scontent-cdt1-1.xx.fbcdn.net/v/t1.15752-9/40144100_2020495241295023_4746609512633335808_n.jpg?_nc_cat=0&amp;oh=7046f518a732a5cd4c65a9cec7095ef6&amp;oe=5C3BBA1A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67" t="44670" r="15390" b="21045"/>
          <a:stretch/>
        </p:blipFill>
        <p:spPr bwMode="auto">
          <a:xfrm>
            <a:off x="8354405" y="1728319"/>
            <a:ext cx="11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8" descr="Cahiers des Ã©lÃ¨ves et pages de garde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4" r="15417"/>
          <a:stretch/>
        </p:blipFill>
        <p:spPr bwMode="auto">
          <a:xfrm>
            <a:off x="7113501" y="3463407"/>
            <a:ext cx="38187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6" descr="http://ekladata.com/xwsHPN0IENqvGjG5PK0Qdu60_0E@124x184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48" y="3733407"/>
            <a:ext cx="36391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0" descr="http://ekladata.com/qvm8zMXIm0F4VwKNVAXNs0Fz43c.jpg"/>
          <p:cNvPicPr>
            <a:picLocks noChangeAspect="1" noChangeArrowheads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4" r="18267"/>
          <a:stretch/>
        </p:blipFill>
        <p:spPr bwMode="auto">
          <a:xfrm>
            <a:off x="8728797" y="3733407"/>
            <a:ext cx="34776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0" descr="RÃ©sultat de recherche d'images pour &quot;klassroom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440" y="2034311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61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5181601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181601" y="1411941"/>
            <a:ext cx="4320000" cy="397768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450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Lundi et jeudi </a:t>
            </a:r>
          </a:p>
          <a:p>
            <a:pPr marL="44450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 16h15 à 17h15</a:t>
            </a:r>
          </a:p>
          <a:p>
            <a:pPr marL="44450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Projet Lecture</a:t>
            </a:r>
          </a:p>
          <a:p>
            <a:pPr marL="44450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Dates : 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7368494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8075947" y="5738336"/>
            <a:ext cx="758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APC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12377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12377" y="1411941"/>
            <a:ext cx="4320000" cy="397768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450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Lundi et jeudi </a:t>
            </a:r>
          </a:p>
          <a:p>
            <a:pPr marL="44450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 16h15 à 17h15</a:t>
            </a:r>
          </a:p>
          <a:p>
            <a:pPr marL="44450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Projet Lecture</a:t>
            </a:r>
          </a:p>
          <a:p>
            <a:pPr marL="444500" indent="-2698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Dates : 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  <a:p>
            <a:pPr marL="174625" algn="just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</a:p>
        </p:txBody>
      </p:sp>
      <p:cxnSp>
        <p:nvCxnSpPr>
          <p:cNvPr id="22" name="Connecteur droit 21"/>
          <p:cNvCxnSpPr/>
          <p:nvPr/>
        </p:nvCxnSpPr>
        <p:spPr>
          <a:xfrm>
            <a:off x="2599270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3306723" y="5738336"/>
            <a:ext cx="758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APC</a:t>
            </a:r>
            <a:endParaRPr lang="fr-FR" sz="2400" dirty="0"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60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49624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9624" y="2474258"/>
            <a:ext cx="4320000" cy="29153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4500" indent="-285750" algn="just">
              <a:lnSpc>
                <a:spcPct val="150000"/>
              </a:lnSpc>
            </a:pPr>
            <a:r>
              <a:rPr lang="fr-FR" sz="15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Horaires école </a:t>
            </a:r>
            <a:r>
              <a:rPr lang="fr-FR" sz="15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8h15-11h45 / 13h45-16h15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44500" indent="-285750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Adresse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44500" indent="-285750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N° école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  <a:r>
              <a:rPr lang="fr-FR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</a:t>
            </a:r>
          </a:p>
          <a:p>
            <a:pPr marL="444500" indent="-285750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Disponibilités </a:t>
            </a: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 Mme </a:t>
            </a: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……………………….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</a:p>
          <a:p>
            <a:pPr marL="44450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L, M, J et V de 11h45 à 13h30</a:t>
            </a:r>
            <a:endParaRPr lang="fr-FR" sz="1600" dirty="0" smtClean="0">
              <a:latin typeface="Comic Sans MS" panose="030F0702030302020204" pitchFamily="66" charset="0"/>
            </a:endParaRPr>
          </a:p>
          <a:p>
            <a:pPr marL="44450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 et V de 16h15 à 17h15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2509624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80450" y="5553671"/>
            <a:ext cx="1613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Informations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pratiques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127812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5127812" y="2474258"/>
            <a:ext cx="4320000" cy="29153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4500" indent="-285750" algn="just">
              <a:lnSpc>
                <a:spcPct val="150000"/>
              </a:lnSpc>
            </a:pPr>
            <a:r>
              <a:rPr lang="fr-FR" sz="15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Horaires école </a:t>
            </a:r>
            <a:r>
              <a:rPr lang="fr-FR" sz="15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8h15-11h45 / 13h45-16h15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44500" indent="-285750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Adresse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  <a:r>
              <a:rPr lang="fr-FR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</a:t>
            </a:r>
          </a:p>
          <a:p>
            <a:pPr marL="444500" indent="-285750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</a:t>
            </a: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° école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  <a:r>
              <a:rPr lang="fr-FR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</a:t>
            </a:r>
          </a:p>
          <a:p>
            <a:pPr marL="444500" indent="-285750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Disponibilités </a:t>
            </a: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 Mme </a:t>
            </a:r>
            <a:r>
              <a:rPr lang="fr-FR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……………………….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</a:p>
          <a:p>
            <a:pPr marL="44450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L, M, J et V de 11h45 à 13h30</a:t>
            </a:r>
            <a:endParaRPr lang="fr-FR" sz="1600" dirty="0" smtClean="0">
              <a:latin typeface="Comic Sans MS" panose="030F0702030302020204" pitchFamily="66" charset="0"/>
            </a:endParaRPr>
          </a:p>
          <a:p>
            <a:pPr marL="44450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 et V de 16h15 à 17h15</a:t>
            </a:r>
          </a:p>
        </p:txBody>
      </p:sp>
      <p:cxnSp>
        <p:nvCxnSpPr>
          <p:cNvPr id="17" name="Connecteur droit 16"/>
          <p:cNvCxnSpPr/>
          <p:nvPr/>
        </p:nvCxnSpPr>
        <p:spPr>
          <a:xfrm>
            <a:off x="7287812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5458638" y="5553671"/>
            <a:ext cx="1613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Informations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pratiques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3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5221941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221941" y="2411957"/>
            <a:ext cx="4320000" cy="29153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  <a:ea typeface="Coming Soon" panose="02000000000000000000" pitchFamily="2" charset="0"/>
            </a:endParaRPr>
          </a:p>
          <a:p>
            <a:pPr lvl="2" algn="just"/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oming Soon" panose="02000000000000000000" pitchFamily="2" charset="0"/>
              </a:rPr>
              <a:t>« La réserve naturelle »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  <a:ea typeface="Coming Soon" panose="02000000000000000000" pitchFamily="2" charset="0"/>
              </a:rPr>
              <a:t>: lecture et rédaction de lettres</a:t>
            </a:r>
          </a:p>
          <a:p>
            <a:pPr lvl="2" algn="just"/>
            <a:endParaRPr lang="fr-FR" sz="1000" dirty="0" smtClean="0">
              <a:solidFill>
                <a:schemeClr val="tx1"/>
              </a:solidFill>
              <a:latin typeface="Comic Sans MS" panose="030F0702030302020204" pitchFamily="66" charset="0"/>
              <a:ea typeface="Coming Soon" panose="02000000000000000000" pitchFamily="2" charset="0"/>
            </a:endParaRPr>
          </a:p>
          <a:p>
            <a:pPr lvl="2" algn="just"/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« Le tour du monde »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</a:p>
          <a:p>
            <a:pPr lvl="2" algn="just"/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échange de mails </a:t>
            </a:r>
          </a:p>
          <a:p>
            <a:pPr lvl="2" algn="just"/>
            <a:endParaRPr lang="fr-FR" sz="1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2" algn="just"/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Plantations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(mars-avril)</a:t>
            </a:r>
          </a:p>
          <a:p>
            <a:pPr lvl="2" algn="just"/>
            <a:endParaRPr lang="fr-FR" sz="1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2" algn="just"/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Elevage de papillons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(mai-juin)</a:t>
            </a:r>
          </a:p>
          <a:p>
            <a:pPr lvl="2" algn="just"/>
            <a:endParaRPr lang="fr-FR" sz="1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2" algn="just"/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Visite du </a:t>
            </a: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parc de Sainte Croix</a:t>
            </a:r>
          </a:p>
        </p:txBody>
      </p:sp>
      <p:cxnSp>
        <p:nvCxnSpPr>
          <p:cNvPr id="12" name="Connecteur droit 11"/>
          <p:cNvCxnSpPr/>
          <p:nvPr/>
        </p:nvCxnSpPr>
        <p:spPr>
          <a:xfrm>
            <a:off x="7368494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7853226" y="5553671"/>
            <a:ext cx="12039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Projets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/ Sorties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pic>
        <p:nvPicPr>
          <p:cNvPr id="23" name="Picture 2" descr="RÃ©sultat de recherche d'images pour &quot;epopia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953" y="2716121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RÃ©sultat de recherche d'images pour &quot;mini voyageurs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953" y="3258558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RÃ©sultat de recherche d'images pour &quot;Ã©levage papillons insect lore&quot;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724" y="4376995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Pots sur les tablettes en design plat Vecteur gratuit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55"/>
          <a:stretch/>
        </p:blipFill>
        <p:spPr bwMode="auto">
          <a:xfrm>
            <a:off x="5422602" y="3800995"/>
            <a:ext cx="633351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RÃ©sultat de recherche d'images pour &quot;parc de sainte croix tarif&quot;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336" y="4734539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à coins arrondis 14"/>
          <p:cNvSpPr/>
          <p:nvPr/>
        </p:nvSpPr>
        <p:spPr>
          <a:xfrm>
            <a:off x="417210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17210" y="2411957"/>
            <a:ext cx="4320000" cy="29153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  <a:ea typeface="Coming Soon" panose="02000000000000000000" pitchFamily="2" charset="0"/>
            </a:endParaRPr>
          </a:p>
          <a:p>
            <a:pPr lvl="2" algn="just"/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oming Soon" panose="02000000000000000000" pitchFamily="2" charset="0"/>
              </a:rPr>
              <a:t>« La réserve naturelle »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  <a:ea typeface="Coming Soon" panose="02000000000000000000" pitchFamily="2" charset="0"/>
              </a:rPr>
              <a:t>: lecture et rédaction de lettres</a:t>
            </a:r>
          </a:p>
          <a:p>
            <a:pPr lvl="2" algn="just"/>
            <a:endParaRPr lang="fr-FR" sz="1000" dirty="0" smtClean="0">
              <a:solidFill>
                <a:schemeClr val="tx1"/>
              </a:solidFill>
              <a:latin typeface="Comic Sans MS" panose="030F0702030302020204" pitchFamily="66" charset="0"/>
              <a:ea typeface="Coming Soon" panose="02000000000000000000" pitchFamily="2" charset="0"/>
            </a:endParaRPr>
          </a:p>
          <a:p>
            <a:pPr lvl="2" algn="just"/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« Le tour du monde »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</a:p>
          <a:p>
            <a:pPr lvl="2" algn="just"/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échange de mails </a:t>
            </a:r>
          </a:p>
          <a:p>
            <a:pPr lvl="2" algn="just"/>
            <a:endParaRPr lang="fr-FR" sz="1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2" algn="just"/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Plantations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(mars-avril)</a:t>
            </a:r>
          </a:p>
          <a:p>
            <a:pPr lvl="2" algn="just"/>
            <a:endParaRPr lang="fr-FR" sz="1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2" algn="just"/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Elevage de papillons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(mai-juin)</a:t>
            </a:r>
          </a:p>
          <a:p>
            <a:pPr lvl="2" algn="just"/>
            <a:endParaRPr lang="fr-FR" sz="1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2" algn="just"/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Visite du </a:t>
            </a: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parc de Sainte Croix</a:t>
            </a:r>
          </a:p>
        </p:txBody>
      </p:sp>
      <p:cxnSp>
        <p:nvCxnSpPr>
          <p:cNvPr id="17" name="Connecteur droit 16"/>
          <p:cNvCxnSpPr/>
          <p:nvPr/>
        </p:nvCxnSpPr>
        <p:spPr>
          <a:xfrm>
            <a:off x="2563763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3048495" y="5553671"/>
            <a:ext cx="12039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Projets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/ Sorties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pic>
        <p:nvPicPr>
          <p:cNvPr id="20" name="Picture 2" descr="RÃ©sultat de recherche d'images pour &quot;epopia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22" y="2716121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RÃ©sultat de recherche d'images pour &quot;mini voyageurs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22" y="3258558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RÃ©sultat de recherche d'images pour &quot;Ã©levage papillons insect lore&quot;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93" y="4376995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Pots sur les tablettes en design plat Vecteur gratuit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55"/>
          <a:stretch/>
        </p:blipFill>
        <p:spPr bwMode="auto">
          <a:xfrm>
            <a:off x="617871" y="3800995"/>
            <a:ext cx="633351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RÃ©sultat de recherche d'images pour &quot;parc de sainte croix tarif&quot;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05" y="4734539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51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49624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9624" y="3563471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Piscine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du 07/01 au 08/04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</p:txBody>
      </p:sp>
      <p:cxnSp>
        <p:nvCxnSpPr>
          <p:cNvPr id="3" name="Connecteur droit 2"/>
          <p:cNvCxnSpPr>
            <a:stCxn id="4" idx="2"/>
            <a:endCxn id="6" idx="2"/>
          </p:cNvCxnSpPr>
          <p:nvPr/>
        </p:nvCxnSpPr>
        <p:spPr>
          <a:xfrm>
            <a:off x="2509624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724752" y="5553671"/>
            <a:ext cx="14097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Dates et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événements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49624" y="1531622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49624" y="267599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Piscine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du 07/01 au 08/04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</p:txBody>
      </p:sp>
      <p:cxnSp>
        <p:nvCxnSpPr>
          <p:cNvPr id="13" name="Connecteur droit 12"/>
          <p:cNvCxnSpPr>
            <a:stCxn id="11" idx="2"/>
            <a:endCxn id="10" idx="2"/>
          </p:cNvCxnSpPr>
          <p:nvPr/>
        </p:nvCxnSpPr>
        <p:spPr>
          <a:xfrm>
            <a:off x="2509624" y="2093749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24752" y="2257799"/>
            <a:ext cx="14097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Dates et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événements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195047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5195047" y="3563471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Piscine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du 07/01 au 08/04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</p:txBody>
      </p:sp>
      <p:cxnSp>
        <p:nvCxnSpPr>
          <p:cNvPr id="18" name="Connecteur droit 17"/>
          <p:cNvCxnSpPr>
            <a:stCxn id="17" idx="2"/>
            <a:endCxn id="15" idx="2"/>
          </p:cNvCxnSpPr>
          <p:nvPr/>
        </p:nvCxnSpPr>
        <p:spPr>
          <a:xfrm>
            <a:off x="7355047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570175" y="5553671"/>
            <a:ext cx="14097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Dates et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événements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195047" y="1531622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195047" y="267599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algn="just">
              <a:lnSpc>
                <a:spcPct val="150000"/>
              </a:lnSpc>
            </a:pPr>
            <a:r>
              <a:rPr lang="fr-FR" sz="1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Piscine </a:t>
            </a: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du 07/01 au 08/04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  <a:endParaRPr lang="fr-FR" sz="16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</p:txBody>
      </p:sp>
      <p:cxnSp>
        <p:nvCxnSpPr>
          <p:cNvPr id="23" name="Connecteur droit 22"/>
          <p:cNvCxnSpPr>
            <a:stCxn id="22" idx="2"/>
            <a:endCxn id="21" idx="2"/>
          </p:cNvCxnSpPr>
          <p:nvPr/>
        </p:nvCxnSpPr>
        <p:spPr>
          <a:xfrm>
            <a:off x="7355047" y="2093749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570175" y="2257799"/>
            <a:ext cx="14097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Dates et </a:t>
            </a:r>
          </a:p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événements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89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5208494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208494" y="3563471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fr-FR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fr-FR" sz="1600" dirty="0" smtClean="0">
              <a:latin typeface="Comic Sans MS" panose="030F0702030302020204" pitchFamily="66" charset="0"/>
            </a:endParaRPr>
          </a:p>
        </p:txBody>
      </p:sp>
      <p:cxnSp>
        <p:nvCxnSpPr>
          <p:cNvPr id="12" name="Connecteur droit 11"/>
          <p:cNvCxnSpPr>
            <a:stCxn id="8" idx="2"/>
            <a:endCxn id="7" idx="2"/>
          </p:cNvCxnSpPr>
          <p:nvPr/>
        </p:nvCxnSpPr>
        <p:spPr>
          <a:xfrm>
            <a:off x="7368494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7660297" y="5738337"/>
            <a:ext cx="1576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Rendez-vous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208494" y="1493531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208494" y="229508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fr-FR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fr-FR" sz="1600" dirty="0" smtClean="0">
              <a:latin typeface="Comic Sans MS" panose="030F0702030302020204" pitchFamily="66" charset="0"/>
            </a:endParaRPr>
          </a:p>
        </p:txBody>
      </p:sp>
      <p:cxnSp>
        <p:nvCxnSpPr>
          <p:cNvPr id="13" name="Connecteur droit 12"/>
          <p:cNvCxnSpPr>
            <a:stCxn id="11" idx="2"/>
            <a:endCxn id="10" idx="2"/>
          </p:cNvCxnSpPr>
          <p:nvPr/>
        </p:nvCxnSpPr>
        <p:spPr>
          <a:xfrm>
            <a:off x="7368494" y="2055658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660297" y="2404374"/>
            <a:ext cx="1576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Rendez-vous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72035" y="4827494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72035" y="3563471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fr-FR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fr-FR" sz="1600" dirty="0" smtClean="0">
              <a:latin typeface="Comic Sans MS" panose="030F0702030302020204" pitchFamily="66" charset="0"/>
            </a:endParaRPr>
          </a:p>
        </p:txBody>
      </p:sp>
      <p:cxnSp>
        <p:nvCxnSpPr>
          <p:cNvPr id="18" name="Connecteur droit 17"/>
          <p:cNvCxnSpPr>
            <a:stCxn id="17" idx="2"/>
            <a:endCxn id="15" idx="2"/>
          </p:cNvCxnSpPr>
          <p:nvPr/>
        </p:nvCxnSpPr>
        <p:spPr>
          <a:xfrm>
            <a:off x="2532035" y="5389621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823838" y="5738337"/>
            <a:ext cx="1576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Rendez-vous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372035" y="1493531"/>
            <a:ext cx="4320000" cy="17212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72035" y="229508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fr-FR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……………………………………………………………………………</a:t>
            </a:r>
            <a:r>
              <a:rPr lang="fr-FR" sz="1600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fr-FR" sz="1600" dirty="0" smtClean="0">
              <a:latin typeface="Comic Sans MS" panose="030F0702030302020204" pitchFamily="66" charset="0"/>
            </a:endParaRPr>
          </a:p>
        </p:txBody>
      </p:sp>
      <p:cxnSp>
        <p:nvCxnSpPr>
          <p:cNvPr id="23" name="Connecteur droit 22"/>
          <p:cNvCxnSpPr>
            <a:stCxn id="22" idx="2"/>
            <a:endCxn id="21" idx="2"/>
          </p:cNvCxnSpPr>
          <p:nvPr/>
        </p:nvCxnSpPr>
        <p:spPr>
          <a:xfrm>
            <a:off x="2532035" y="2055658"/>
            <a:ext cx="0" cy="11590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2823838" y="2404374"/>
            <a:ext cx="1576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TF Hello Again" panose="02000500000000000000" pitchFamily="2" charset="0"/>
              </a:rPr>
              <a:t>Rendez-vous</a:t>
            </a:r>
            <a:endParaRPr lang="fr-FR" sz="2400" dirty="0"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2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0306" y="4612341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Bienvenue en classe </a:t>
            </a:r>
          </a:p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de CE1-CE2 a</a:t>
            </a:r>
          </a:p>
          <a:p>
            <a:pPr algn="ctr"/>
            <a:r>
              <a:rPr lang="fr-FR" sz="2000" dirty="0" smtClean="0">
                <a:solidFill>
                  <a:srgbClr val="E95524"/>
                </a:solidFill>
                <a:latin typeface="MTF Hello Again" panose="02000500000000000000" pitchFamily="2" charset="0"/>
              </a:rPr>
              <a:t>-</a:t>
            </a:r>
          </a:p>
          <a:p>
            <a:pPr algn="ctr"/>
            <a:r>
              <a:rPr lang="fr-FR" sz="2000" dirty="0">
                <a:solidFill>
                  <a:srgbClr val="E95524"/>
                </a:solidFill>
                <a:latin typeface="MTF Hello Again" panose="02000500000000000000" pitchFamily="2" charset="0"/>
              </a:rPr>
              <a:t>Mme ……………………</a:t>
            </a:r>
            <a:endParaRPr lang="fr-FR" sz="2000" dirty="0">
              <a:solidFill>
                <a:srgbClr val="E95524"/>
              </a:solidFill>
              <a:latin typeface="MTF Hello Again" panose="02000500000000000000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306" y="5525416"/>
            <a:ext cx="900000" cy="900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181601" y="4612341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Bienvenue en classe </a:t>
            </a:r>
          </a:p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de CE1-CE2 a</a:t>
            </a:r>
          </a:p>
          <a:p>
            <a:pPr algn="ctr"/>
            <a:r>
              <a:rPr lang="fr-FR" sz="2000" dirty="0" smtClean="0">
                <a:solidFill>
                  <a:srgbClr val="E95524"/>
                </a:solidFill>
                <a:latin typeface="MTF Hello Again" panose="02000500000000000000" pitchFamily="2" charset="0"/>
              </a:rPr>
              <a:t>-</a:t>
            </a:r>
          </a:p>
          <a:p>
            <a:pPr algn="ctr"/>
            <a:r>
              <a:rPr lang="fr-FR" sz="2000" dirty="0">
                <a:solidFill>
                  <a:srgbClr val="E95524"/>
                </a:solidFill>
                <a:latin typeface="MTF Hello Again" panose="02000500000000000000" pitchFamily="2" charset="0"/>
              </a:rPr>
              <a:t>Mme ……………………</a:t>
            </a:r>
            <a:endParaRPr lang="fr-FR" sz="2000" dirty="0">
              <a:solidFill>
                <a:srgbClr val="E95524"/>
              </a:solidFill>
              <a:latin typeface="MTF Hello Again" panose="02000500000000000000" pitchFamily="2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601" y="5525416"/>
            <a:ext cx="900000" cy="900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30306" y="2532529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Bienvenue en classe </a:t>
            </a:r>
          </a:p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de CE1-CE2 a</a:t>
            </a:r>
          </a:p>
          <a:p>
            <a:pPr algn="ctr"/>
            <a:r>
              <a:rPr lang="fr-FR" sz="2000" dirty="0" smtClean="0">
                <a:solidFill>
                  <a:srgbClr val="E95524"/>
                </a:solidFill>
                <a:latin typeface="MTF Hello Again" panose="02000500000000000000" pitchFamily="2" charset="0"/>
              </a:rPr>
              <a:t>-</a:t>
            </a:r>
          </a:p>
          <a:p>
            <a:pPr algn="ctr"/>
            <a:r>
              <a:rPr lang="fr-FR" sz="2000" dirty="0">
                <a:solidFill>
                  <a:srgbClr val="E95524"/>
                </a:solidFill>
                <a:latin typeface="MTF Hello Again" panose="02000500000000000000" pitchFamily="2" charset="0"/>
              </a:rPr>
              <a:t>Mme ……………………</a:t>
            </a:r>
            <a:endParaRPr lang="fr-FR" sz="2000" dirty="0">
              <a:solidFill>
                <a:srgbClr val="E95524"/>
              </a:solidFill>
              <a:latin typeface="MTF Hello Again" panose="02000500000000000000" pitchFamily="2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306" y="3445604"/>
            <a:ext cx="900000" cy="900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5181601" y="2532529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Bienvenue en classe </a:t>
            </a:r>
          </a:p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de CE1-CE2 a</a:t>
            </a:r>
          </a:p>
          <a:p>
            <a:pPr algn="ctr"/>
            <a:r>
              <a:rPr lang="fr-FR" sz="2000" dirty="0" smtClean="0">
                <a:solidFill>
                  <a:srgbClr val="E95524"/>
                </a:solidFill>
                <a:latin typeface="MTF Hello Again" panose="02000500000000000000" pitchFamily="2" charset="0"/>
              </a:rPr>
              <a:t>-</a:t>
            </a:r>
          </a:p>
          <a:p>
            <a:pPr algn="ctr"/>
            <a:r>
              <a:rPr lang="fr-FR" sz="2000" dirty="0">
                <a:solidFill>
                  <a:srgbClr val="E95524"/>
                </a:solidFill>
                <a:latin typeface="MTF Hello Again" panose="02000500000000000000" pitchFamily="2" charset="0"/>
              </a:rPr>
              <a:t>Mme ……………………</a:t>
            </a:r>
            <a:endParaRPr lang="fr-FR" sz="2000" dirty="0">
              <a:solidFill>
                <a:srgbClr val="E95524"/>
              </a:solidFill>
              <a:latin typeface="MTF Hello Again" panose="02000500000000000000" pitchFamily="2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601" y="3445604"/>
            <a:ext cx="900000" cy="9000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30306" y="452717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Bienvenue en classe </a:t>
            </a:r>
          </a:p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de CE1-CE2 a</a:t>
            </a:r>
          </a:p>
          <a:p>
            <a:pPr algn="ctr"/>
            <a:r>
              <a:rPr lang="fr-FR" sz="2000" dirty="0" smtClean="0">
                <a:solidFill>
                  <a:srgbClr val="E95524"/>
                </a:solidFill>
                <a:latin typeface="MTF Hello Again" panose="02000500000000000000" pitchFamily="2" charset="0"/>
              </a:rPr>
              <a:t>-</a:t>
            </a:r>
          </a:p>
          <a:p>
            <a:pPr algn="ctr"/>
            <a:r>
              <a:rPr lang="fr-FR" sz="2000" dirty="0" smtClean="0">
                <a:solidFill>
                  <a:srgbClr val="E95524"/>
                </a:solidFill>
                <a:latin typeface="MTF Hello Again" panose="02000500000000000000" pitchFamily="2" charset="0"/>
              </a:rPr>
              <a:t>Mme </a:t>
            </a:r>
            <a:r>
              <a:rPr lang="fr-FR" sz="2000" dirty="0" smtClean="0">
                <a:solidFill>
                  <a:srgbClr val="E95524"/>
                </a:solidFill>
                <a:latin typeface="MTF Hello Again" panose="02000500000000000000" pitchFamily="2" charset="0"/>
              </a:rPr>
              <a:t>……………………</a:t>
            </a:r>
            <a:endParaRPr lang="fr-FR" sz="2000" dirty="0">
              <a:solidFill>
                <a:srgbClr val="E95524"/>
              </a:solidFill>
              <a:latin typeface="MTF Hello Again" panose="02000500000000000000" pitchFamily="2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306" y="1365792"/>
            <a:ext cx="900000" cy="90000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181601" y="452717"/>
            <a:ext cx="4320000" cy="1826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Bienvenue en classe </a:t>
            </a:r>
          </a:p>
          <a:p>
            <a:pPr algn="ctr"/>
            <a:r>
              <a:rPr lang="fr-FR" sz="2400" dirty="0" smtClean="0">
                <a:solidFill>
                  <a:srgbClr val="00ADA4"/>
                </a:solidFill>
                <a:latin typeface="MTF Hello Again" panose="02000500000000000000" pitchFamily="2" charset="0"/>
              </a:rPr>
              <a:t>de CE1-CE2 a</a:t>
            </a:r>
          </a:p>
          <a:p>
            <a:pPr algn="ctr"/>
            <a:r>
              <a:rPr lang="fr-FR" sz="2000" dirty="0" smtClean="0">
                <a:solidFill>
                  <a:srgbClr val="E95524"/>
                </a:solidFill>
                <a:latin typeface="MTF Hello Again" panose="02000500000000000000" pitchFamily="2" charset="0"/>
              </a:rPr>
              <a:t>-</a:t>
            </a:r>
          </a:p>
          <a:p>
            <a:pPr algn="ctr"/>
            <a:r>
              <a:rPr lang="fr-FR" sz="2000" dirty="0">
                <a:solidFill>
                  <a:srgbClr val="E95524"/>
                </a:solidFill>
                <a:latin typeface="MTF Hello Again" panose="02000500000000000000" pitchFamily="2" charset="0"/>
              </a:rPr>
              <a:t>Mme ……………………</a:t>
            </a:r>
            <a:endParaRPr lang="fr-FR" sz="2000" dirty="0">
              <a:solidFill>
                <a:srgbClr val="E95524"/>
              </a:solidFill>
              <a:latin typeface="MTF Hello Again" panose="02000500000000000000" pitchFamily="2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601" y="1365792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8230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736</Words>
  <Application>Microsoft Office PowerPoint</Application>
  <PresentationFormat>Format A4 (210 x 297 mm)</PresentationFormat>
  <Paragraphs>214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Coming Soon</vt:lpstr>
      <vt:lpstr>MTF Hello Again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Severine Walker</cp:lastModifiedBy>
  <cp:revision>30</cp:revision>
  <cp:lastPrinted>2018-08-27T09:49:49Z</cp:lastPrinted>
  <dcterms:created xsi:type="dcterms:W3CDTF">2018-08-26T16:10:25Z</dcterms:created>
  <dcterms:modified xsi:type="dcterms:W3CDTF">2018-08-27T13:45:07Z</dcterms:modified>
</cp:coreProperties>
</file>