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0" r:id="rId5"/>
    <p:sldId id="257" r:id="rId6"/>
    <p:sldId id="258" r:id="rId7"/>
    <p:sldId id="259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FF0000"/>
    <a:srgbClr val="FFC000"/>
    <a:srgbClr val="4472C4"/>
    <a:srgbClr val="00B0F0"/>
    <a:srgbClr val="2E75B6"/>
    <a:srgbClr val="A9D18E"/>
    <a:srgbClr val="FF7C8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314" autoAdjust="0"/>
  </p:normalViewPr>
  <p:slideViewPr>
    <p:cSldViewPr snapToGrid="0" showGuides="1">
      <p:cViewPr varScale="1">
        <p:scale>
          <a:sx n="56" d="100"/>
          <a:sy n="56" d="100"/>
        </p:scale>
        <p:origin x="1400" y="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1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92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66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11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0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0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1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46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88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55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03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9FFC3-39BC-4EF5-8D47-48F26537FCFF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77B6E-F618-4398-BAFC-E394FFDA6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6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microsoft.com/office/2007/relationships/hdphoto" Target="../media/hdphoto2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9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7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microsoft.com/office/2007/relationships/hdphoto" Target="../media/hdphoto3.wdp"/><Relationship Id="rId4" Type="http://schemas.openxmlformats.org/officeDocument/2006/relationships/image" Target="../media/image18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23.png"/><Relationship Id="rId18" Type="http://schemas.microsoft.com/office/2007/relationships/hdphoto" Target="../media/hdphoto9.wdp"/><Relationship Id="rId26" Type="http://schemas.microsoft.com/office/2007/relationships/hdphoto" Target="../media/hdphoto13.wdp"/><Relationship Id="rId3" Type="http://schemas.openxmlformats.org/officeDocument/2006/relationships/image" Target="../media/image5.png"/><Relationship Id="rId21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microsoft.com/office/2007/relationships/hdphoto" Target="../media/hdphoto6.wdp"/><Relationship Id="rId17" Type="http://schemas.openxmlformats.org/officeDocument/2006/relationships/image" Target="../media/image25.png"/><Relationship Id="rId25" Type="http://schemas.openxmlformats.org/officeDocument/2006/relationships/image" Target="../media/image29.png"/><Relationship Id="rId2" Type="http://schemas.openxmlformats.org/officeDocument/2006/relationships/image" Target="../media/image2.png"/><Relationship Id="rId16" Type="http://schemas.microsoft.com/office/2007/relationships/hdphoto" Target="../media/hdphoto8.wdp"/><Relationship Id="rId20" Type="http://schemas.microsoft.com/office/2007/relationships/hdphoto" Target="../media/hdphoto10.wdp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11" Type="http://schemas.openxmlformats.org/officeDocument/2006/relationships/image" Target="../media/image22.png"/><Relationship Id="rId24" Type="http://schemas.microsoft.com/office/2007/relationships/hdphoto" Target="../media/hdphoto12.wdp"/><Relationship Id="rId5" Type="http://schemas.openxmlformats.org/officeDocument/2006/relationships/image" Target="../media/image4.png"/><Relationship Id="rId15" Type="http://schemas.openxmlformats.org/officeDocument/2006/relationships/image" Target="../media/image24.png"/><Relationship Id="rId23" Type="http://schemas.openxmlformats.org/officeDocument/2006/relationships/image" Target="../media/image28.png"/><Relationship Id="rId10" Type="http://schemas.microsoft.com/office/2007/relationships/hdphoto" Target="../media/hdphoto1.wdp"/><Relationship Id="rId19" Type="http://schemas.openxmlformats.org/officeDocument/2006/relationships/image" Target="../media/image26.png"/><Relationship Id="rId4" Type="http://schemas.microsoft.com/office/2007/relationships/hdphoto" Target="../media/hdphoto4.wdp"/><Relationship Id="rId9" Type="http://schemas.openxmlformats.org/officeDocument/2006/relationships/image" Target="../media/image1.png"/><Relationship Id="rId14" Type="http://schemas.microsoft.com/office/2007/relationships/hdphoto" Target="../media/hdphoto7.wdp"/><Relationship Id="rId22" Type="http://schemas.microsoft.com/office/2007/relationships/hdphoto" Target="../media/hdphoto1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8626"/>
              </p:ext>
            </p:extLst>
          </p:nvPr>
        </p:nvGraphicFramePr>
        <p:xfrm>
          <a:off x="633000" y="234000"/>
          <a:ext cx="8640000" cy="648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1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i="0" u="none" spc="300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Centre  de  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VALIDATION</a:t>
                      </a:r>
                      <a:r>
                        <a:rPr lang="fr-FR" sz="3600" b="1" i="0" u="none" spc="300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n°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1</a:t>
                      </a:r>
                      <a:endParaRPr lang="fr-FR" sz="3600" b="1" i="0" u="none" spc="3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32986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i="0" u="none" spc="300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Centre  de  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VALIDATION</a:t>
                      </a:r>
                      <a:r>
                        <a:rPr lang="fr-FR" sz="3600" b="1" i="0" u="none" spc="300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n°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2</a:t>
                      </a:r>
                      <a:endParaRPr lang="fr-FR" sz="3600" b="1" i="0" u="none" spc="3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9235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i="0" u="none" spc="300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Centre  de  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VALIDATION</a:t>
                      </a:r>
                      <a:r>
                        <a:rPr lang="fr-FR" sz="3600" b="1" i="0" u="none" spc="300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n°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3</a:t>
                      </a:r>
                      <a:endParaRPr lang="fr-FR" sz="3600" b="1" i="0" u="none" spc="3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496083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i="0" u="none" spc="300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Centre  de  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VALIDATION</a:t>
                      </a:r>
                      <a:r>
                        <a:rPr lang="fr-FR" sz="3600" b="1" i="0" u="none" spc="300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n°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4</a:t>
                      </a:r>
                      <a:endParaRPr lang="fr-FR" sz="3600" b="1" i="0" u="none" spc="3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67849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0" u="none" spc="3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Centre 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d’</a:t>
                      </a:r>
                      <a:r>
                        <a:rPr lang="fr-FR" sz="3600" b="1" i="0" u="none" spc="300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AUTONOMIE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n°</a:t>
                      </a:r>
                      <a:r>
                        <a:rPr lang="fr-FR" sz="3600" b="1" i="0" u="none" spc="300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1</a:t>
                      </a:r>
                      <a:endParaRPr lang="fr-FR" sz="3600" b="1" i="0" u="none" spc="300" dirty="0">
                        <a:solidFill>
                          <a:schemeClr val="accent6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58925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0" u="none" spc="3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Centre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d’</a:t>
                      </a:r>
                      <a:r>
                        <a:rPr lang="fr-FR" sz="3600" b="1" i="0" u="none" spc="300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AUTONOMIE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n°</a:t>
                      </a:r>
                      <a:r>
                        <a:rPr lang="fr-FR" sz="3600" b="1" i="0" u="none" spc="300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2</a:t>
                      </a:r>
                      <a:endParaRPr lang="fr-FR" sz="3600" b="1" i="0" u="none" spc="300" dirty="0">
                        <a:solidFill>
                          <a:schemeClr val="accent6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21293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0" u="none" spc="3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Centre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d’</a:t>
                      </a:r>
                      <a:r>
                        <a:rPr lang="fr-FR" sz="3600" b="1" i="0" u="none" spc="300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AUTONOMIE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n°</a:t>
                      </a:r>
                      <a:r>
                        <a:rPr lang="fr-FR" sz="3600" b="1" i="0" u="none" spc="300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3</a:t>
                      </a:r>
                      <a:endParaRPr lang="fr-FR" sz="3600" b="1" i="0" u="none" spc="300" dirty="0">
                        <a:solidFill>
                          <a:schemeClr val="accent6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53515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i="0" u="none" spc="3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d’</a:t>
                      </a:r>
                      <a:r>
                        <a:rPr lang="fr-FR" sz="3600" b="1" i="0" u="none" spc="300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AUTONOMIE</a:t>
                      </a:r>
                      <a:r>
                        <a:rPr lang="fr-FR" sz="3600" b="1" i="0" u="none" spc="300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n°</a:t>
                      </a:r>
                      <a:r>
                        <a:rPr lang="fr-FR" sz="3600" b="1" i="0" u="none" spc="300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4</a:t>
                      </a:r>
                      <a:endParaRPr lang="fr-FR" sz="3600" b="1" i="0" u="none" spc="300" dirty="0">
                        <a:solidFill>
                          <a:schemeClr val="accent6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42618"/>
                  </a:ext>
                </a:extLst>
              </a:tr>
            </a:tbl>
          </a:graphicData>
        </a:graphic>
      </p:graphicFrame>
      <p:pic>
        <p:nvPicPr>
          <p:cNvPr id="2" name="Image 1">
            <a:extLst>
              <a:ext uri="{FF2B5EF4-FFF2-40B4-BE49-F238E27FC236}">
                <a16:creationId xmlns:a16="http://schemas.microsoft.com/office/drawing/2014/main" id="{E4A00E31-C403-F1D9-4915-3C8ABDB8E46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67626" y="269625"/>
            <a:ext cx="744000" cy="720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792BCCF-9880-9F96-1235-A35C4D00E8C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67626" y="1073375"/>
            <a:ext cx="744000" cy="720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C46B52C-5A03-63EC-17EE-E13D2E4B0F7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67626" y="1906000"/>
            <a:ext cx="744000" cy="720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70745C4-66B9-9F08-060E-0100A4AF40A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67626" y="2700125"/>
            <a:ext cx="744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6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580760"/>
              </p:ext>
            </p:extLst>
          </p:nvPr>
        </p:nvGraphicFramePr>
        <p:xfrm>
          <a:off x="633000" y="234000"/>
          <a:ext cx="8640000" cy="648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1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 Arc-en-ciel -</a:t>
                      </a:r>
                      <a:r>
                        <a:rPr lang="fr-FR" sz="3200" b="1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ECRITURE DE LETTRES</a:t>
                      </a:r>
                      <a:endParaRPr lang="fr-FR" sz="3200" b="1" i="0" u="none" dirty="0">
                        <a:solidFill>
                          <a:schemeClr val="bg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32986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 </a:t>
                      </a: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Arc-en-ciel - </a:t>
                      </a:r>
                      <a:r>
                        <a:rPr lang="fr-FR" sz="2800" b="1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COPIE DE MOTS ET DE PHRASES</a:t>
                      </a:r>
                      <a:endParaRPr lang="fr-FR" sz="3200" b="1" i="0" u="none" dirty="0">
                        <a:solidFill>
                          <a:schemeClr val="bg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9235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Arc-en-ciel - </a:t>
                      </a:r>
                      <a:r>
                        <a:rPr lang="fr-FR" sz="3200" b="1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FLUENCE</a:t>
                      </a:r>
                      <a:endParaRPr lang="fr-FR" sz="3200" b="1" i="0" u="none" dirty="0">
                        <a:solidFill>
                          <a:schemeClr val="bg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496083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Arc-en-ciel - </a:t>
                      </a:r>
                      <a:r>
                        <a:rPr lang="fr-FR" sz="3200" b="1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CALCUL MENTAL</a:t>
                      </a:r>
                      <a:endParaRPr lang="fr-FR" sz="3200" b="1" i="0" u="none" spc="300" dirty="0">
                        <a:solidFill>
                          <a:schemeClr val="accent6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67849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Matériel  de  </a:t>
                      </a:r>
                      <a:r>
                        <a:rPr lang="fr-FR" sz="3600" b="1" i="0" u="none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LECTURE</a:t>
                      </a:r>
                      <a:endParaRPr lang="fr-FR" sz="3600" b="1" i="0" u="none" spc="300" dirty="0">
                        <a:solidFill>
                          <a:schemeClr val="accent6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58925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ctr"/>
                      <a:r>
                        <a:rPr lang="fr-FR" sz="36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Matériel  d’ </a:t>
                      </a:r>
                      <a:r>
                        <a:rPr lang="fr-FR" sz="3600" b="1" i="0" u="non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ECRITURE</a:t>
                      </a:r>
                      <a:endParaRPr lang="fr-FR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21293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ctr"/>
                      <a:r>
                        <a:rPr lang="fr-FR" sz="36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Matériel  de  </a:t>
                      </a:r>
                      <a:r>
                        <a:rPr lang="fr-FR" sz="3600" b="1" i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PRODUCTION ECRITE</a:t>
                      </a:r>
                      <a:endParaRPr lang="fr-FR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53515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i="0" u="none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Matériel  d</a:t>
                      </a:r>
                      <a:r>
                        <a:rPr lang="fr-FR" sz="3600" b="0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’ </a:t>
                      </a:r>
                      <a:r>
                        <a:rPr lang="fr-FR" sz="3600" b="0" i="0" u="none" baseline="0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ORTHOGRAPHE</a:t>
                      </a:r>
                      <a:endParaRPr lang="fr-FR" sz="3600" b="1" i="0" u="none" spc="300" dirty="0">
                        <a:solidFill>
                          <a:schemeClr val="accent6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42618"/>
                  </a:ext>
                </a:extLst>
              </a:tr>
            </a:tbl>
          </a:graphicData>
        </a:graphic>
      </p:graphicFrame>
      <p:pic>
        <p:nvPicPr>
          <p:cNvPr id="10" name="Picture 4" descr="Arc-en-ciel Icons gratuit">
            <a:extLst>
              <a:ext uri="{FF2B5EF4-FFF2-40B4-BE49-F238E27FC236}">
                <a16:creationId xmlns:a16="http://schemas.microsoft.com/office/drawing/2014/main" id="{B1456698-6C68-15AD-7BF8-39B19221B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7" b="22871"/>
          <a:stretch/>
        </p:blipFill>
        <p:spPr bwMode="auto">
          <a:xfrm>
            <a:off x="767240" y="1151760"/>
            <a:ext cx="1072484" cy="59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Arc-en-ciel Icons gratuit">
            <a:extLst>
              <a:ext uri="{FF2B5EF4-FFF2-40B4-BE49-F238E27FC236}">
                <a16:creationId xmlns:a16="http://schemas.microsoft.com/office/drawing/2014/main" id="{FA1FEF09-5785-9626-095C-22D787DF8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7" b="22871"/>
          <a:stretch/>
        </p:blipFill>
        <p:spPr bwMode="auto">
          <a:xfrm>
            <a:off x="1746433" y="1968977"/>
            <a:ext cx="1072484" cy="59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DE21644-4587-0434-2DCB-FA238F512E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3077" y1="27273" x2="46154" y2="68182"/>
                        <a14:foregroundMark x1="46154" y1="68182" x2="75000" y2="31818"/>
                        <a14:foregroundMark x1="75000" y1="31818" x2="82051" y2="77273"/>
                        <a14:foregroundMark x1="82051" y1="77273" x2="50000" y2="85606"/>
                        <a14:foregroundMark x1="50000" y1="85606" x2="29487" y2="825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22237" y="1924324"/>
            <a:ext cx="850909" cy="720000"/>
          </a:xfrm>
          <a:prstGeom prst="rect">
            <a:avLst/>
          </a:prstGeom>
        </p:spPr>
      </p:pic>
      <p:pic>
        <p:nvPicPr>
          <p:cNvPr id="13" name="Picture 4" descr="Arc-en-ciel Icons gratuit">
            <a:extLst>
              <a:ext uri="{FF2B5EF4-FFF2-40B4-BE49-F238E27FC236}">
                <a16:creationId xmlns:a16="http://schemas.microsoft.com/office/drawing/2014/main" id="{854B03E5-5DBD-EE11-2587-B71FBEF546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7" b="22871"/>
          <a:stretch/>
        </p:blipFill>
        <p:spPr bwMode="auto">
          <a:xfrm>
            <a:off x="992247" y="322668"/>
            <a:ext cx="1072484" cy="59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8B20DF3-1882-877C-38AF-C2A0B3BE5D6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6582" y1="35294" x2="48101" y2="68235"/>
                        <a14:foregroundMark x1="48101" y1="68235" x2="58228" y2="36471"/>
                        <a14:foregroundMark x1="58228" y1="36471" x2="79747" y2="61176"/>
                        <a14:foregroundMark x1="79747" y1="61176" x2="65823" y2="61176"/>
                        <a14:foregroundMark x1="63291" y1="24706" x2="78481" y2="41176"/>
                        <a14:foregroundMark x1="27848" y1="70588" x2="56962" y2="70588"/>
                        <a14:foregroundMark x1="21519" y1="83529" x2="58228" y2="84706"/>
                        <a14:foregroundMark x1="58228" y1="84706" x2="60759" y2="83529"/>
                      </a14:backgroundRemoval>
                    </a14:imgEffect>
                  </a14:imgLayer>
                </a14:imgProps>
              </a:ext>
            </a:extLst>
          </a:blip>
          <a:srcRect l="8384" t="7094" r="5580" b="4711"/>
          <a:stretch/>
        </p:blipFill>
        <p:spPr>
          <a:xfrm>
            <a:off x="2182980" y="285181"/>
            <a:ext cx="652799" cy="72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C3CAF03-4170-0CBF-3DB1-A17812562EF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6582" y1="35294" x2="48101" y2="68235"/>
                        <a14:foregroundMark x1="48101" y1="68235" x2="58228" y2="36471"/>
                        <a14:foregroundMark x1="58228" y1="36471" x2="79747" y2="61176"/>
                        <a14:foregroundMark x1="79747" y1="61176" x2="65823" y2="61176"/>
                        <a14:foregroundMark x1="63291" y1="24706" x2="78481" y2="41176"/>
                        <a14:foregroundMark x1="27848" y1="70588" x2="56962" y2="70588"/>
                        <a14:foregroundMark x1="21519" y1="83529" x2="58228" y2="84706"/>
                        <a14:foregroundMark x1="58228" y1="84706" x2="60759" y2="83529"/>
                      </a14:backgroundRemoval>
                    </a14:imgEffect>
                  </a14:imgLayer>
                </a14:imgProps>
              </a:ext>
            </a:extLst>
          </a:blip>
          <a:srcRect l="8384" t="7094" r="5580" b="4711"/>
          <a:stretch/>
        </p:blipFill>
        <p:spPr>
          <a:xfrm>
            <a:off x="1964804" y="1113379"/>
            <a:ext cx="652799" cy="720000"/>
          </a:xfrm>
          <a:prstGeom prst="rect">
            <a:avLst/>
          </a:prstGeom>
        </p:spPr>
      </p:pic>
      <p:pic>
        <p:nvPicPr>
          <p:cNvPr id="16" name="Picture 4" descr="Arc-en-ciel Icons gratuit">
            <a:extLst>
              <a:ext uri="{FF2B5EF4-FFF2-40B4-BE49-F238E27FC236}">
                <a16:creationId xmlns:a16="http://schemas.microsoft.com/office/drawing/2014/main" id="{B5129412-D4E3-1D8B-FDB5-9C66007EFC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7" b="22871"/>
          <a:stretch/>
        </p:blipFill>
        <p:spPr bwMode="auto">
          <a:xfrm>
            <a:off x="953150" y="2767170"/>
            <a:ext cx="1072484" cy="59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198D2F5-0D27-ADA1-5361-039AB0617C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6836" b="94336" l="3711" r="99023">
                        <a14:foregroundMark x1="13086" y1="12109" x2="38281" y2="38672"/>
                        <a14:foregroundMark x1="17773" y1="38281" x2="34570" y2="35938"/>
                        <a14:foregroundMark x1="34570" y1="35938" x2="8789" y2="34375"/>
                        <a14:foregroundMark x1="41797" y1="33203" x2="44141" y2="12891"/>
                        <a14:foregroundMark x1="41016" y1="7031" x2="27148" y2="7031"/>
                        <a14:foregroundMark x1="9180" y1="7813" x2="37891" y2="41016"/>
                        <a14:foregroundMark x1="39063" y1="46484" x2="39063" y2="46484"/>
                        <a14:foregroundMark x1="39063" y1="46484" x2="21680" y2="42969"/>
                        <a14:foregroundMark x1="9570" y1="40234" x2="11133" y2="44531"/>
                        <a14:foregroundMark x1="9570" y1="62695" x2="22852" y2="80664"/>
                        <a14:foregroundMark x1="42188" y1="63086" x2="40625" y2="88086"/>
                        <a14:foregroundMark x1="42969" y1="94336" x2="6055" y2="71289"/>
                        <a14:foregroundMark x1="11523" y1="90039" x2="7617" y2="76367"/>
                        <a14:foregroundMark x1="6055" y1="66602" x2="16992" y2="92773"/>
                        <a14:foregroundMark x1="3711" y1="88867" x2="10742" y2="93164"/>
                        <a14:foregroundMark x1="62109" y1="14844" x2="99023" y2="11719"/>
                        <a14:foregroundMark x1="46094" y1="29297" x2="62891" y2="433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1" y="2715514"/>
            <a:ext cx="720000" cy="7200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954FF9C-FF4E-4F66-8AB8-B19A722F24A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8" b="10400"/>
          <a:stretch/>
        </p:blipFill>
        <p:spPr>
          <a:xfrm>
            <a:off x="7225911" y="3612422"/>
            <a:ext cx="709118" cy="540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C320541-848D-1D12-6A2D-5D9436751C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6582" y1="35294" x2="48101" y2="68235"/>
                        <a14:foregroundMark x1="48101" y1="68235" x2="58228" y2="36471"/>
                        <a14:foregroundMark x1="58228" y1="36471" x2="79747" y2="61176"/>
                        <a14:foregroundMark x1="79747" y1="61176" x2="65823" y2="61176"/>
                        <a14:foregroundMark x1="63291" y1="24706" x2="78481" y2="41176"/>
                        <a14:foregroundMark x1="27848" y1="70588" x2="56962" y2="70588"/>
                        <a14:foregroundMark x1="21519" y1="83529" x2="58228" y2="84706"/>
                        <a14:foregroundMark x1="58228" y1="84706" x2="60759" y2="8352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1272" y="4394317"/>
            <a:ext cx="501882" cy="54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D7EAA2-766A-E871-AD96-D637E8CCC7E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154" y="5248642"/>
            <a:ext cx="540000" cy="54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3057C0A-D55D-7F1C-7A98-32FA1F29DAF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154" y="6030537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50921"/>
              </p:ext>
            </p:extLst>
          </p:nvPr>
        </p:nvGraphicFramePr>
        <p:xfrm>
          <a:off x="633000" y="234000"/>
          <a:ext cx="8640000" cy="648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1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Matériel  de  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NUMERATION / CALCUL -  </a:t>
                      </a: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bâtonnets</a:t>
                      </a:r>
                      <a:endParaRPr lang="fr-FR" sz="2800" b="1" i="0" u="none" spc="3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32986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Matériel  de  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NUMERATION / CALCUL - </a:t>
                      </a: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cubes</a:t>
                      </a:r>
                      <a:endParaRPr lang="fr-FR" sz="2800" b="1" i="0" u="none" spc="3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9235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Matériel  de  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NUMERATION / CALCUL - </a:t>
                      </a: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UDC</a:t>
                      </a:r>
                      <a:endParaRPr lang="fr-FR" sz="2800" b="1" i="0" u="none" spc="3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496083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Matériel  de 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CALCUL - </a:t>
                      </a: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fiches repères</a:t>
                      </a:r>
                      <a:endParaRPr lang="fr-FR" sz="2800" b="1" i="0" u="none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67849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Matériel  de  </a:t>
                      </a:r>
                      <a:r>
                        <a:rPr lang="fr-FR" sz="2800" b="1" i="0" u="none" baseline="0" dirty="0">
                          <a:solidFill>
                            <a:srgbClr val="FF3300"/>
                          </a:solidFill>
                          <a:effectLst/>
                          <a:latin typeface="MTF Hello Again" panose="02000500000000000000" pitchFamily="2" charset="0"/>
                        </a:rPr>
                        <a:t>GÉOMETRIE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800" b="1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-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formes géométriques</a:t>
                      </a:r>
                      <a:endParaRPr lang="fr-FR" sz="2800" b="1" i="0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58925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i="0" u="none" spc="3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</a:t>
                      </a: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Matériel  de  </a:t>
                      </a:r>
                      <a:r>
                        <a:rPr lang="fr-FR" sz="2800" b="1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MESURES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800" b="1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-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règles et sabliers</a:t>
                      </a:r>
                      <a:endParaRPr lang="fr-FR" sz="2800" b="1" i="0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21293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  Matériel  de  </a:t>
                      </a:r>
                      <a:r>
                        <a:rPr lang="fr-FR" sz="2800" b="1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MESURES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800" b="1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-</a:t>
                      </a:r>
                      <a:r>
                        <a:rPr lang="fr-FR" sz="2800" b="1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800" b="1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monnaie</a:t>
                      </a:r>
                      <a:endParaRPr lang="fr-FR" sz="2800" b="1" i="0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53515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  Matériel  de  </a:t>
                      </a:r>
                      <a:r>
                        <a:rPr lang="fr-FR" sz="2800" b="0" i="0" u="non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PROBLÈMES</a:t>
                      </a:r>
                      <a:r>
                        <a:rPr lang="fr-FR" sz="2800" b="0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800" b="0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-</a:t>
                      </a:r>
                      <a:r>
                        <a:rPr lang="fr-FR" sz="2800" b="0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800" b="0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barres</a:t>
                      </a:r>
                      <a:endParaRPr lang="fr-FR" sz="2800" b="0" i="0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42618"/>
                  </a:ext>
                </a:extLst>
              </a:tr>
            </a:tbl>
          </a:graphicData>
        </a:graphic>
      </p:graphicFrame>
      <p:pic>
        <p:nvPicPr>
          <p:cNvPr id="3" name="Picture 2" descr="Nombres Icons gratuit">
            <a:extLst>
              <a:ext uri="{FF2B5EF4-FFF2-40B4-BE49-F238E27FC236}">
                <a16:creationId xmlns:a16="http://schemas.microsoft.com/office/drawing/2014/main" id="{05069531-359B-CD25-8D4B-F3C1E2400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703" y="361162"/>
            <a:ext cx="52125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915EFCC-F7EE-AD41-AAB3-A3B6E50FF7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977" y="373037"/>
            <a:ext cx="540000" cy="540000"/>
          </a:xfrm>
          <a:prstGeom prst="rect">
            <a:avLst/>
          </a:prstGeom>
        </p:spPr>
      </p:pic>
      <p:pic>
        <p:nvPicPr>
          <p:cNvPr id="6" name="Picture 2" descr="Dirigeants Icons gratuit">
            <a:extLst>
              <a:ext uri="{FF2B5EF4-FFF2-40B4-BE49-F238E27FC236}">
                <a16:creationId xmlns:a16="http://schemas.microsoft.com/office/drawing/2014/main" id="{64244DB1-A105-AE3E-F021-6667B2B221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1" b="7813"/>
          <a:stretch/>
        </p:blipFill>
        <p:spPr bwMode="auto">
          <a:xfrm>
            <a:off x="7978184" y="3611593"/>
            <a:ext cx="63219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irigeants Icons gratuit">
            <a:extLst>
              <a:ext uri="{FF2B5EF4-FFF2-40B4-BE49-F238E27FC236}">
                <a16:creationId xmlns:a16="http://schemas.microsoft.com/office/drawing/2014/main" id="{949E55FD-36B6-1004-B2B5-DC0202B65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703" y="4429011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Question Icons gratuit">
            <a:extLst>
              <a:ext uri="{FF2B5EF4-FFF2-40B4-BE49-F238E27FC236}">
                <a16:creationId xmlns:a16="http://schemas.microsoft.com/office/drawing/2014/main" id="{099B22B1-5334-9B9E-DCBC-9C9FC2D2A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703" y="6056481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Nombres Icons gratuit">
            <a:extLst>
              <a:ext uri="{FF2B5EF4-FFF2-40B4-BE49-F238E27FC236}">
                <a16:creationId xmlns:a16="http://schemas.microsoft.com/office/drawing/2014/main" id="{E3736584-99E5-916F-7797-C2F957E83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681" y="1190455"/>
            <a:ext cx="52125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8BDBE40-3E78-0D7E-52B8-1401735FEB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955" y="1202330"/>
            <a:ext cx="540000" cy="540000"/>
          </a:xfrm>
          <a:prstGeom prst="rect">
            <a:avLst/>
          </a:prstGeom>
        </p:spPr>
      </p:pic>
      <p:pic>
        <p:nvPicPr>
          <p:cNvPr id="11" name="Picture 2" descr="Nombres Icons gratuit">
            <a:extLst>
              <a:ext uri="{FF2B5EF4-FFF2-40B4-BE49-F238E27FC236}">
                <a16:creationId xmlns:a16="http://schemas.microsoft.com/office/drawing/2014/main" id="{842B304D-C136-BCD3-6FE0-3DFC0DDC2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59" y="1995998"/>
            <a:ext cx="52125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6F5742E-FC47-85A7-4DE6-EFF2CFD657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933" y="2007873"/>
            <a:ext cx="540000" cy="540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CBECEA5F-B06F-76BB-19A9-A339ECF575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623" y="2801541"/>
            <a:ext cx="540000" cy="540000"/>
          </a:xfrm>
          <a:prstGeom prst="rect">
            <a:avLst/>
          </a:prstGeom>
        </p:spPr>
      </p:pic>
      <p:pic>
        <p:nvPicPr>
          <p:cNvPr id="16" name="Picture 6" descr="Dirigeants Icons gratuit">
            <a:extLst>
              <a:ext uri="{FF2B5EF4-FFF2-40B4-BE49-F238E27FC236}">
                <a16:creationId xmlns:a16="http://schemas.microsoft.com/office/drawing/2014/main" id="{791FB218-2554-24AB-777B-28E34AB3A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81" y="5234553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54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/>
        </p:nvGraphicFramePr>
        <p:xfrm>
          <a:off x="579438" y="390525"/>
          <a:ext cx="8640000" cy="5796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000" b="0" i="0" u="none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 Centre</a:t>
                      </a:r>
                      <a:r>
                        <a:rPr lang="fr-FR" sz="4000" b="0" i="0" u="none" baseline="0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 de Langage Oral       </a:t>
                      </a:r>
                      <a:r>
                        <a:rPr lang="fr-FR" sz="4000" b="0" i="0" u="none" baseline="0" dirty="0">
                          <a:solidFill>
                            <a:srgbClr val="7F7F7F"/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000" b="0" i="0" u="none" baseline="0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4000" b="0" i="0" u="none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de Lecture</a:t>
                      </a:r>
                      <a:endParaRPr lang="fr-FR" sz="4000" b="0" i="0" u="non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32986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3600" b="0" i="0" u="non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Centre d’Ecriture       </a:t>
                      </a:r>
                      <a:r>
                        <a:rPr lang="fr-FR" sz="3600" b="0" i="0" u="none" baseline="0" dirty="0">
                          <a:solidFill>
                            <a:srgbClr val="7F7F7F"/>
                          </a:solidFill>
                          <a:effectLst/>
                          <a:latin typeface="MTF Hello Again" panose="02000500000000000000" pitchFamily="2" charset="0"/>
                        </a:rPr>
                        <a:t>/ </a:t>
                      </a:r>
                      <a:r>
                        <a:rPr lang="fr-FR" sz="3600" b="0" i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de Production écrite</a:t>
                      </a:r>
                      <a:endParaRPr lang="fr-FR" sz="4000" b="0" i="0" u="non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39235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 Centre</a:t>
                      </a:r>
                      <a:r>
                        <a:rPr lang="fr-FR" sz="4000" b="0" i="0" u="none" baseline="0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 de Grammaire </a:t>
                      </a:r>
                      <a:r>
                        <a:rPr lang="fr-FR" sz="40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000" b="0" i="0" u="none" baseline="0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 de Conjugaison</a:t>
                      </a:r>
                      <a:endParaRPr lang="fr-FR" sz="4000" b="0" i="0" u="none" dirty="0">
                        <a:solidFill>
                          <a:srgbClr val="00B0F0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49608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000" b="0" i="0" u="none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 Centre</a:t>
                      </a:r>
                      <a:r>
                        <a:rPr lang="fr-FR" sz="4000" b="0" i="0" u="none" baseline="0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 d’Orthographe        </a:t>
                      </a:r>
                      <a:r>
                        <a:rPr lang="fr-FR" sz="40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000" b="0" i="0" u="none" baseline="0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 de Lexique</a:t>
                      </a:r>
                      <a:endParaRPr lang="fr-FR" sz="4000" b="0" i="0" u="none" dirty="0">
                        <a:solidFill>
                          <a:schemeClr val="accent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58925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000" b="0" i="0" u="none" dirty="0">
                          <a:solidFill>
                            <a:schemeClr val="accent4"/>
                          </a:solidFill>
                          <a:effectLst/>
                          <a:latin typeface="MTF Hello Again" panose="02000500000000000000" pitchFamily="2" charset="0"/>
                        </a:rPr>
                        <a:t> Centre</a:t>
                      </a:r>
                      <a:r>
                        <a:rPr lang="fr-FR" sz="4000" b="0" i="0" u="none" baseline="0" dirty="0">
                          <a:solidFill>
                            <a:schemeClr val="accent4"/>
                          </a:solidFill>
                          <a:effectLst/>
                          <a:latin typeface="MTF Hello Again" panose="02000500000000000000" pitchFamily="2" charset="0"/>
                        </a:rPr>
                        <a:t> de Numération       </a:t>
                      </a:r>
                      <a:r>
                        <a:rPr lang="fr-FR" sz="40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000" b="0" i="0" u="none" baseline="0" dirty="0">
                          <a:solidFill>
                            <a:schemeClr val="accent2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4000" b="0" i="0" u="none" baseline="0" dirty="0">
                          <a:solidFill>
                            <a:srgbClr val="FF9933"/>
                          </a:solidFill>
                          <a:effectLst/>
                          <a:latin typeface="MTF Hello Again" panose="02000500000000000000" pitchFamily="2" charset="0"/>
                        </a:rPr>
                        <a:t>de Calcul</a:t>
                      </a:r>
                      <a:endParaRPr lang="fr-FR" sz="4000" b="0" i="0" u="none" dirty="0">
                        <a:solidFill>
                          <a:srgbClr val="FF9933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21293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4000" b="0" i="0" u="none" dirty="0">
                          <a:solidFill>
                            <a:srgbClr val="FF0000"/>
                          </a:solidFill>
                          <a:effectLst/>
                          <a:latin typeface="MTF Hello Again" panose="02000500000000000000" pitchFamily="2" charset="0"/>
                        </a:rPr>
                        <a:t> Centre</a:t>
                      </a:r>
                      <a:r>
                        <a:rPr lang="fr-FR" sz="4000" b="0" i="0" u="none" baseline="0" dirty="0">
                          <a:solidFill>
                            <a:srgbClr val="FF0000"/>
                          </a:solidFill>
                          <a:effectLst/>
                          <a:latin typeface="MTF Hello Again" panose="02000500000000000000" pitchFamily="2" charset="0"/>
                        </a:rPr>
                        <a:t> de Géométrie       </a:t>
                      </a:r>
                      <a:r>
                        <a:rPr lang="fr-FR" sz="40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4000" b="0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4000" b="0" i="0" u="non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de Mesures</a:t>
                      </a:r>
                      <a:endParaRPr lang="fr-FR" sz="4000" b="0" i="0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53515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4000" b="0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 de Problèmes</a:t>
                      </a:r>
                      <a:endParaRPr lang="fr-FR" sz="4000" b="0" i="0" u="none" dirty="0">
                        <a:solidFill>
                          <a:srgbClr val="C00000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42618"/>
                  </a:ext>
                </a:extLst>
              </a:tr>
            </a:tbl>
          </a:graphicData>
        </a:graphic>
      </p:graphicFrame>
      <p:pic>
        <p:nvPicPr>
          <p:cNvPr id="3" name="Picture 2" descr="Discuter Icons gratuit">
            <a:extLst>
              <a:ext uri="{FF2B5EF4-FFF2-40B4-BE49-F238E27FC236}">
                <a16:creationId xmlns:a16="http://schemas.microsoft.com/office/drawing/2014/main" id="{3FC8CE1D-1B1C-47D8-9AFC-99508A0D5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789" y="536713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557F239-C47B-450B-80C1-8421292DEFC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8" b="10400"/>
          <a:stretch/>
        </p:blipFill>
        <p:spPr>
          <a:xfrm>
            <a:off x="8164062" y="536713"/>
            <a:ext cx="709118" cy="540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F6D7AC7-B85C-4610-81B5-EB983B4C69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621" y="1389162"/>
            <a:ext cx="540000" cy="54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64D8922-50D8-4618-BE3F-CBDD6456D1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6582" y1="35294" x2="48101" y2="68235"/>
                        <a14:foregroundMark x1="48101" y1="68235" x2="58228" y2="36471"/>
                        <a14:foregroundMark x1="58228" y1="36471" x2="79747" y2="61176"/>
                        <a14:foregroundMark x1="79747" y1="61176" x2="65823" y2="61176"/>
                        <a14:foregroundMark x1="63291" y1="24706" x2="78481" y2="41176"/>
                        <a14:foregroundMark x1="27848" y1="70588" x2="56962" y2="70588"/>
                        <a14:foregroundMark x1="21519" y1="83529" x2="58228" y2="84706"/>
                        <a14:foregroundMark x1="58228" y1="84706" x2="60759" y2="8352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0488" y="1389162"/>
            <a:ext cx="501882" cy="54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9820816-CEA6-47B4-9186-02A7476D8FE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248" y="2172037"/>
            <a:ext cx="540000" cy="540000"/>
          </a:xfrm>
          <a:prstGeom prst="rect">
            <a:avLst/>
          </a:prstGeom>
        </p:spPr>
      </p:pic>
      <p:pic>
        <p:nvPicPr>
          <p:cNvPr id="10" name="Picture 2" descr="Dictionnaire Icons gratuit">
            <a:extLst>
              <a:ext uri="{FF2B5EF4-FFF2-40B4-BE49-F238E27FC236}">
                <a16:creationId xmlns:a16="http://schemas.microsoft.com/office/drawing/2014/main" id="{42521336-C886-4079-865D-58DB2D077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062" y="304312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Nombres Icons gratuit">
            <a:extLst>
              <a:ext uri="{FF2B5EF4-FFF2-40B4-BE49-F238E27FC236}">
                <a16:creationId xmlns:a16="http://schemas.microsoft.com/office/drawing/2014/main" id="{66378F00-CE20-4AB7-825F-150178104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365" y="3829569"/>
            <a:ext cx="52125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4B8780F-992F-47E1-8528-89E52A6C33F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062" y="3829569"/>
            <a:ext cx="540000" cy="540000"/>
          </a:xfrm>
          <a:prstGeom prst="rect">
            <a:avLst/>
          </a:prstGeom>
        </p:spPr>
      </p:pic>
      <p:pic>
        <p:nvPicPr>
          <p:cNvPr id="13" name="Picture 2" descr="Dirigeants Icons gratuit">
            <a:extLst>
              <a:ext uri="{FF2B5EF4-FFF2-40B4-BE49-F238E27FC236}">
                <a16:creationId xmlns:a16="http://schemas.microsoft.com/office/drawing/2014/main" id="{BB935D1B-2866-451D-AB11-5C0B8CD074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1" b="7813"/>
          <a:stretch/>
        </p:blipFill>
        <p:spPr bwMode="auto">
          <a:xfrm>
            <a:off x="4850866" y="4650552"/>
            <a:ext cx="63219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Dirigeants Icons gratuit">
            <a:extLst>
              <a:ext uri="{FF2B5EF4-FFF2-40B4-BE49-F238E27FC236}">
                <a16:creationId xmlns:a16="http://schemas.microsoft.com/office/drawing/2014/main" id="{1241DF7A-8792-4919-8200-FC9311F5A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062" y="4640613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Question Icons gratuit">
            <a:extLst>
              <a:ext uri="{FF2B5EF4-FFF2-40B4-BE49-F238E27FC236}">
                <a16:creationId xmlns:a16="http://schemas.microsoft.com/office/drawing/2014/main" id="{5145CCE1-0A44-430D-B78F-FA343BB1E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112" y="5492474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D3D94D2-0A38-4192-80F3-2771D17C2BC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27600" y="2928525"/>
            <a:ext cx="75236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8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33193"/>
              </p:ext>
            </p:extLst>
          </p:nvPr>
        </p:nvGraphicFramePr>
        <p:xfrm>
          <a:off x="579438" y="390525"/>
          <a:ext cx="8640000" cy="3312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i="0" u="none" baseline="0" dirty="0">
                          <a:solidFill>
                            <a:schemeClr val="accent6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Questionner le monde</a:t>
                      </a:r>
                      <a:endParaRPr lang="fr-FR" sz="4000" i="0" u="none" dirty="0">
                        <a:solidFill>
                          <a:srgbClr val="CC3399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80236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i="0" u="none" baseline="0" dirty="0">
                          <a:solidFill>
                            <a:srgbClr val="9999FF"/>
                          </a:solidFill>
                          <a:effectLst/>
                          <a:latin typeface="MTF Hello Again" panose="02000500000000000000" pitchFamily="2" charset="0"/>
                        </a:rPr>
                        <a:t>Centre d’Arts et d’Ecoute musicale</a:t>
                      </a:r>
                      <a:endParaRPr lang="fr-FR" sz="4000" i="0" u="none" dirty="0">
                        <a:solidFill>
                          <a:srgbClr val="CC3399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893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i="0" u="none" dirty="0">
                          <a:solidFill>
                            <a:srgbClr val="FF7C80"/>
                          </a:solidFill>
                          <a:effectLst/>
                          <a:latin typeface="MTF Hello Again" panose="02000500000000000000" pitchFamily="2" charset="0"/>
                        </a:rPr>
                        <a:t>Centre de Mémoire et d’Attention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97661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i="0" u="none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Centre</a:t>
                      </a:r>
                      <a:r>
                        <a:rPr lang="fr-FR" sz="4000" i="0" u="none" baseline="0" dirty="0">
                          <a:solidFill>
                            <a:srgbClr val="FF9900"/>
                          </a:solidFill>
                          <a:effectLst/>
                          <a:latin typeface="MTF Hello Again" panose="02000500000000000000" pitchFamily="2" charset="0"/>
                        </a:rPr>
                        <a:t> d’Anglais </a:t>
                      </a:r>
                      <a:r>
                        <a:rPr lang="fr-FR" sz="400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 </a:t>
                      </a:r>
                      <a:r>
                        <a:rPr lang="fr-FR" sz="4000" i="0" u="none" baseline="0" dirty="0">
                          <a:solidFill>
                            <a:srgbClr val="FFC000"/>
                          </a:solidFill>
                          <a:effectLst/>
                          <a:latin typeface="MTF Hello Again" panose="02000500000000000000" pitchFamily="2" charset="0"/>
                        </a:rPr>
                        <a:t>d’Allemand</a:t>
                      </a:r>
                      <a:endParaRPr lang="fr-FR" sz="4000" i="0" u="none" dirty="0">
                        <a:solidFill>
                          <a:srgbClr val="9999FF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33418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2EF020D-BAE1-4507-ABA4-C66FA4E51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132504"/>
              </p:ext>
            </p:extLst>
          </p:nvPr>
        </p:nvGraphicFramePr>
        <p:xfrm>
          <a:off x="579438" y="3892964"/>
          <a:ext cx="8640000" cy="2484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1362882415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Arc-en-ciel -</a:t>
                      </a: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3200" b="1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Ecriture de lettres</a:t>
                      </a:r>
                      <a:endParaRPr lang="fr-FR" sz="3200" b="1" i="0" u="none" dirty="0">
                        <a:solidFill>
                          <a:schemeClr val="bg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50148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 </a:t>
                      </a:r>
                      <a:r>
                        <a:rPr lang="fr-FR" sz="2800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Arc-en-ciel - </a:t>
                      </a:r>
                      <a:r>
                        <a:rPr lang="fr-FR" sz="28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Copie de mots et de phrases</a:t>
                      </a:r>
                      <a:endParaRPr lang="fr-FR" sz="3200" i="0" u="none" dirty="0">
                        <a:solidFill>
                          <a:schemeClr val="bg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968389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Arc-en-ciel - </a:t>
                      </a: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Fluence</a:t>
                      </a:r>
                      <a:endParaRPr lang="fr-FR" sz="3200" i="0" u="none" dirty="0">
                        <a:solidFill>
                          <a:schemeClr val="bg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639043"/>
                  </a:ext>
                </a:extLst>
              </a:tr>
            </a:tbl>
          </a:graphicData>
        </a:graphic>
      </p:graphicFrame>
      <p:pic>
        <p:nvPicPr>
          <p:cNvPr id="6" name="Picture 4" descr="Arc-en-ciel Icons gratuit">
            <a:extLst>
              <a:ext uri="{FF2B5EF4-FFF2-40B4-BE49-F238E27FC236}">
                <a16:creationId xmlns:a16="http://schemas.microsoft.com/office/drawing/2014/main" id="{2EAF5482-7959-4E31-8285-37792E50D4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7" b="22871"/>
          <a:stretch/>
        </p:blipFill>
        <p:spPr bwMode="auto">
          <a:xfrm>
            <a:off x="1125479" y="4823215"/>
            <a:ext cx="1072484" cy="59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rc-en-ciel Icons gratuit">
            <a:extLst>
              <a:ext uri="{FF2B5EF4-FFF2-40B4-BE49-F238E27FC236}">
                <a16:creationId xmlns:a16="http://schemas.microsoft.com/office/drawing/2014/main" id="{AF5B31E0-6434-4B56-AF29-FA56571D1F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7" b="22871"/>
          <a:stretch/>
        </p:blipFill>
        <p:spPr bwMode="auto">
          <a:xfrm>
            <a:off x="1938422" y="5652307"/>
            <a:ext cx="1072484" cy="59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CC0C93F-995A-4869-B8EA-C21EB70C02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842" y="520792"/>
            <a:ext cx="540000" cy="540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BF8FAC6-10F4-4AED-8BCD-56B266C856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940" y="1368455"/>
            <a:ext cx="540000" cy="540000"/>
          </a:xfrm>
          <a:prstGeom prst="rect">
            <a:avLst/>
          </a:prstGeom>
        </p:spPr>
      </p:pic>
      <p:pic>
        <p:nvPicPr>
          <p:cNvPr id="10" name="Picture 2" descr="Cerveau Icons gratuit">
            <a:extLst>
              <a:ext uri="{FF2B5EF4-FFF2-40B4-BE49-F238E27FC236}">
                <a16:creationId xmlns:a16="http://schemas.microsoft.com/office/drawing/2014/main" id="{BE822CE8-EB7E-4245-8F21-1A890842A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818" y="2168203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68B714D-606D-473D-AD12-3AE7816B58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5887" y="3046357"/>
            <a:ext cx="611053" cy="540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635D421-A33F-42C5-AA02-69B1A25BF5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3077" y1="27273" x2="46154" y2="68182"/>
                        <a14:foregroundMark x1="46154" y1="68182" x2="75000" y2="31818"/>
                        <a14:foregroundMark x1="75000" y1="31818" x2="82051" y2="77273"/>
                        <a14:foregroundMark x1="82051" y1="77273" x2="50000" y2="85606"/>
                        <a14:foregroundMark x1="50000" y1="85606" x2="29487" y2="825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0476" y="5595779"/>
            <a:ext cx="850909" cy="720000"/>
          </a:xfrm>
          <a:prstGeom prst="rect">
            <a:avLst/>
          </a:prstGeom>
        </p:spPr>
      </p:pic>
      <p:pic>
        <p:nvPicPr>
          <p:cNvPr id="14" name="Picture 4" descr="Arc-en-ciel Icons gratuit">
            <a:extLst>
              <a:ext uri="{FF2B5EF4-FFF2-40B4-BE49-F238E27FC236}">
                <a16:creationId xmlns:a16="http://schemas.microsoft.com/office/drawing/2014/main" id="{7D17C616-1DA0-4004-B93D-AF51ED186A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7" b="22871"/>
          <a:stretch/>
        </p:blipFill>
        <p:spPr bwMode="auto">
          <a:xfrm>
            <a:off x="1350486" y="3994123"/>
            <a:ext cx="1072484" cy="59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B3C82C17-A1C0-4C04-A474-706FC9D5E673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26582" y1="35294" x2="48101" y2="68235"/>
                        <a14:foregroundMark x1="48101" y1="68235" x2="58228" y2="36471"/>
                        <a14:foregroundMark x1="58228" y1="36471" x2="79747" y2="61176"/>
                        <a14:foregroundMark x1="79747" y1="61176" x2="65823" y2="61176"/>
                        <a14:foregroundMark x1="63291" y1="24706" x2="78481" y2="41176"/>
                        <a14:foregroundMark x1="27848" y1="70588" x2="56962" y2="70588"/>
                        <a14:foregroundMark x1="21519" y1="83529" x2="58228" y2="84706"/>
                        <a14:foregroundMark x1="58228" y1="84706" x2="60759" y2="83529"/>
                      </a14:backgroundRemoval>
                    </a14:imgEffect>
                  </a14:imgLayer>
                </a14:imgProps>
              </a:ext>
            </a:extLst>
          </a:blip>
          <a:srcRect l="8384" t="7094" r="5580" b="4711"/>
          <a:stretch/>
        </p:blipFill>
        <p:spPr>
          <a:xfrm>
            <a:off x="2541219" y="3956636"/>
            <a:ext cx="652799" cy="720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00C7ED7-B77B-468F-9BB1-958245377CD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26582" y1="35294" x2="48101" y2="68235"/>
                        <a14:foregroundMark x1="48101" y1="68235" x2="58228" y2="36471"/>
                        <a14:foregroundMark x1="58228" y1="36471" x2="79747" y2="61176"/>
                        <a14:foregroundMark x1="79747" y1="61176" x2="65823" y2="61176"/>
                        <a14:foregroundMark x1="63291" y1="24706" x2="78481" y2="41176"/>
                        <a14:foregroundMark x1="27848" y1="70588" x2="56962" y2="70588"/>
                        <a14:foregroundMark x1="21519" y1="83529" x2="58228" y2="84706"/>
                        <a14:foregroundMark x1="58228" y1="84706" x2="60759" y2="83529"/>
                      </a14:backgroundRemoval>
                    </a14:imgEffect>
                  </a14:imgLayer>
                </a14:imgProps>
              </a:ext>
            </a:extLst>
          </a:blip>
          <a:srcRect l="8384" t="7094" r="5580" b="4711"/>
          <a:stretch/>
        </p:blipFill>
        <p:spPr>
          <a:xfrm>
            <a:off x="2323043" y="4784834"/>
            <a:ext cx="65279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4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598676"/>
              </p:ext>
            </p:extLst>
          </p:nvPr>
        </p:nvGraphicFramePr>
        <p:xfrm>
          <a:off x="579438" y="390525"/>
          <a:ext cx="8640000" cy="4968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   </a:t>
                      </a:r>
                      <a:r>
                        <a:rPr lang="fr-FR" sz="28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VALIDATION - </a:t>
                      </a:r>
                      <a:r>
                        <a:rPr lang="fr-FR" sz="2800" b="1" i="0" u="non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Ecriture         </a:t>
                      </a:r>
                      <a:r>
                        <a:rPr lang="fr-FR" sz="2800" i="0" u="none" baseline="0" dirty="0">
                          <a:solidFill>
                            <a:srgbClr val="7F7F7F"/>
                          </a:solidFill>
                          <a:effectLst/>
                          <a:latin typeface="MTF Hello Again" panose="02000500000000000000" pitchFamily="2" charset="0"/>
                        </a:rPr>
                        <a:t>/ </a:t>
                      </a:r>
                      <a:r>
                        <a:rPr lang="fr-FR" sz="2800" i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Production écrite</a:t>
                      </a:r>
                      <a:endParaRPr lang="fr-FR" sz="3200" b="1" i="0" u="non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66802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</a:t>
                      </a: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VALIDATION - </a:t>
                      </a:r>
                      <a:r>
                        <a:rPr lang="fr-FR" sz="3200" i="0" u="none" baseline="0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Grammaire </a:t>
                      </a:r>
                      <a:r>
                        <a:rPr lang="fr-FR" sz="320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3200" i="0" u="none" baseline="0" dirty="0">
                          <a:solidFill>
                            <a:srgbClr val="00B0F0"/>
                          </a:solidFill>
                          <a:effectLst/>
                          <a:latin typeface="MTF Hello Again" panose="02000500000000000000" pitchFamily="2" charset="0"/>
                        </a:rPr>
                        <a:t> Conjugaison</a:t>
                      </a:r>
                      <a:endParaRPr lang="fr-FR" sz="2800" i="0" u="none" dirty="0">
                        <a:solidFill>
                          <a:srgbClr val="00B0F0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893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8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</a:t>
                      </a: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VALIDATION - </a:t>
                      </a:r>
                      <a:r>
                        <a:rPr lang="fr-FR" sz="3200" i="0" u="none" baseline="0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Orthographe          </a:t>
                      </a:r>
                      <a:r>
                        <a:rPr lang="fr-FR" sz="3200" b="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3200" b="0" i="0" u="none" baseline="0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3200" i="0" u="none" baseline="0" dirty="0">
                          <a:solidFill>
                            <a:schemeClr val="accent1"/>
                          </a:solidFill>
                          <a:effectLst/>
                          <a:latin typeface="MTF Hello Again" panose="02000500000000000000" pitchFamily="2" charset="0"/>
                        </a:rPr>
                        <a:t>Lexique</a:t>
                      </a:r>
                      <a:endParaRPr lang="fr-FR" sz="2800" i="0" u="none" dirty="0">
                        <a:solidFill>
                          <a:schemeClr val="accent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7661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VALIDATION - </a:t>
                      </a:r>
                      <a:r>
                        <a:rPr lang="fr-FR" sz="3200" i="0" u="none" baseline="0" dirty="0">
                          <a:solidFill>
                            <a:schemeClr val="accent4"/>
                          </a:solidFill>
                          <a:effectLst/>
                          <a:latin typeface="MTF Hello Again" panose="02000500000000000000" pitchFamily="2" charset="0"/>
                        </a:rPr>
                        <a:t>Numération         </a:t>
                      </a:r>
                      <a:r>
                        <a:rPr lang="fr-FR" sz="320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3200" i="0" u="none" baseline="0" dirty="0">
                          <a:solidFill>
                            <a:schemeClr val="accent2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3200" i="0" u="none" baseline="0" dirty="0">
                          <a:solidFill>
                            <a:srgbClr val="FF9933"/>
                          </a:solidFill>
                          <a:effectLst/>
                          <a:latin typeface="MTF Hello Again" panose="02000500000000000000" pitchFamily="2" charset="0"/>
                        </a:rPr>
                        <a:t>Calcul</a:t>
                      </a:r>
                      <a:endParaRPr lang="fr-FR" sz="3200" i="0" u="none" dirty="0">
                        <a:solidFill>
                          <a:srgbClr val="FF9933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3341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VALIDATION - </a:t>
                      </a:r>
                      <a:r>
                        <a:rPr lang="fr-FR" sz="3200" i="0" u="none" baseline="0" dirty="0">
                          <a:solidFill>
                            <a:srgbClr val="FF0000"/>
                          </a:solidFill>
                          <a:effectLst/>
                          <a:latin typeface="MTF Hello Again" panose="02000500000000000000" pitchFamily="2" charset="0"/>
                        </a:rPr>
                        <a:t>Géométrie         </a:t>
                      </a:r>
                      <a:r>
                        <a:rPr lang="fr-FR" sz="3200" i="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3200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3200" i="0" u="none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Mesures</a:t>
                      </a:r>
                      <a:endParaRPr lang="fr-FR" sz="3200" i="0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82048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   VALIDATION - </a:t>
                      </a:r>
                      <a:r>
                        <a:rPr lang="fr-FR" sz="3200" i="0" u="none" baseline="0" dirty="0">
                          <a:solidFill>
                            <a:srgbClr val="C00000"/>
                          </a:solidFill>
                          <a:effectLst/>
                          <a:latin typeface="MTF Hello Again" panose="02000500000000000000" pitchFamily="2" charset="0"/>
                        </a:rPr>
                        <a:t>Problèmes</a:t>
                      </a:r>
                      <a:endParaRPr lang="fr-FR" sz="3200" i="0" u="none" dirty="0">
                        <a:solidFill>
                          <a:srgbClr val="C00000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91345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27D953B-03F1-4CED-B2E7-4655E1060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036203"/>
              </p:ext>
            </p:extLst>
          </p:nvPr>
        </p:nvGraphicFramePr>
        <p:xfrm>
          <a:off x="579438" y="5519034"/>
          <a:ext cx="8640000" cy="828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i="0" u="none" baseline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                     Arc-en-ciel - </a:t>
                      </a:r>
                      <a:r>
                        <a:rPr lang="fr-FR" sz="3200" i="0" u="none" baseline="0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Calcul mental</a:t>
                      </a:r>
                      <a:endParaRPr lang="fr-FR" sz="3200" i="0" u="none" dirty="0">
                        <a:solidFill>
                          <a:schemeClr val="bg1"/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33418"/>
                  </a:ext>
                </a:extLst>
              </a:tr>
            </a:tbl>
          </a:graphicData>
        </a:graphic>
      </p:graphicFrame>
      <p:pic>
        <p:nvPicPr>
          <p:cNvPr id="5" name="Picture 4" descr="Arc-en-ciel Icons gratuit">
            <a:extLst>
              <a:ext uri="{FF2B5EF4-FFF2-40B4-BE49-F238E27FC236}">
                <a16:creationId xmlns:a16="http://schemas.microsoft.com/office/drawing/2014/main" id="{37353EB5-AFA7-4872-A553-94235C425E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7" b="22871"/>
          <a:stretch/>
        </p:blipFill>
        <p:spPr bwMode="auto">
          <a:xfrm>
            <a:off x="1909927" y="5624690"/>
            <a:ext cx="1072484" cy="59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759779C-E65F-4DE9-AC43-A2B10A4059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36" b="94336" l="3711" r="99023">
                        <a14:foregroundMark x1="13086" y1="12109" x2="38281" y2="38672"/>
                        <a14:foregroundMark x1="17773" y1="38281" x2="34570" y2="35938"/>
                        <a14:foregroundMark x1="34570" y1="35938" x2="8789" y2="34375"/>
                        <a14:foregroundMark x1="41797" y1="33203" x2="44141" y2="12891"/>
                        <a14:foregroundMark x1="41016" y1="7031" x2="27148" y2="7031"/>
                        <a14:foregroundMark x1="9180" y1="7813" x2="37891" y2="41016"/>
                        <a14:foregroundMark x1="39063" y1="46484" x2="39063" y2="46484"/>
                        <a14:foregroundMark x1="39063" y1="46484" x2="21680" y2="42969"/>
                        <a14:foregroundMark x1="9570" y1="40234" x2="11133" y2="44531"/>
                        <a14:foregroundMark x1="9570" y1="62695" x2="22852" y2="80664"/>
                        <a14:foregroundMark x1="42188" y1="63086" x2="40625" y2="88086"/>
                        <a14:foregroundMark x1="42969" y1="94336" x2="6055" y2="71289"/>
                        <a14:foregroundMark x1="11523" y1="90039" x2="7617" y2="76367"/>
                        <a14:foregroundMark x1="6055" y1="66602" x2="16992" y2="92773"/>
                        <a14:foregroundMark x1="3711" y1="88867" x2="10742" y2="93164"/>
                        <a14:foregroundMark x1="62109" y1="14844" x2="99023" y2="11719"/>
                        <a14:foregroundMark x1="46094" y1="29297" x2="62891" y2="433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508" y="5573034"/>
            <a:ext cx="720000" cy="720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112FE4A-4875-4D91-A8E9-A4C749E9AE2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6582" y1="35294" x2="48101" y2="68235"/>
                        <a14:foregroundMark x1="48101" y1="68235" x2="58228" y2="36471"/>
                        <a14:foregroundMark x1="58228" y1="36471" x2="79747" y2="61176"/>
                        <a14:foregroundMark x1="79747" y1="61176" x2="65823" y2="61176"/>
                        <a14:foregroundMark x1="63291" y1="24706" x2="78481" y2="41176"/>
                        <a14:foregroundMark x1="27848" y1="70588" x2="56962" y2="70588"/>
                        <a14:foregroundMark x1="21519" y1="83529" x2="58228" y2="84706"/>
                        <a14:foregroundMark x1="58228" y1="84706" x2="60759" y2="83529"/>
                      </a14:backgroundRemoval>
                    </a14:imgEffect>
                  </a14:imgLayer>
                </a14:imgProps>
              </a:ext>
            </a:extLst>
          </a:blip>
          <a:srcRect l="8384" t="7094" r="5580" b="4711"/>
          <a:stretch/>
        </p:blipFill>
        <p:spPr>
          <a:xfrm>
            <a:off x="4727575" y="433926"/>
            <a:ext cx="652799" cy="72000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F43E4738-36FE-4B72-8E7F-D930532A01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034" b="92049" l="9418" r="93629">
                        <a14:foregroundMark x1="10249" y1="92049" x2="83934" y2="15291"/>
                        <a14:foregroundMark x1="29640" y1="62691" x2="50416" y2="40061"/>
                        <a14:foregroundMark x1="43490" y1="72171" x2="80332" y2="26911"/>
                        <a14:foregroundMark x1="54571" y1="34862" x2="62327" y2="29052"/>
                        <a14:foregroundMark x1="80332" y1="11009" x2="87535" y2="20489"/>
                        <a14:foregroundMark x1="86150" y1="9786" x2="89197" y2="14067"/>
                        <a14:foregroundMark x1="83102" y1="7034" x2="83102" y2="7034"/>
                        <a14:foregroundMark x1="83102" y1="7034" x2="83102" y2="7034"/>
                        <a14:foregroundMark x1="93629" y1="17125" x2="93629" y2="17125"/>
                        <a14:foregroundMark x1="73407" y1="15291" x2="73407" y2="15291"/>
                        <a14:foregroundMark x1="68975" y1="18654" x2="86704" y2="23853"/>
                        <a14:foregroundMark x1="64543" y1="23547" x2="64543" y2="23547"/>
                        <a14:foregroundMark x1="24100" y1="64526" x2="24100" y2="64526"/>
                        <a14:foregroundMark x1="39612" y1="76147" x2="39612" y2="76147"/>
                        <a14:foregroundMark x1="25208" y1="84098" x2="25208" y2="84098"/>
                        <a14:foregroundMark x1="35457" y1="78899" x2="35457" y2="7889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73419" y="433926"/>
            <a:ext cx="794862" cy="7200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83E0BD33-7245-48A3-B4D1-A8422F2ABB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6562" y="433926"/>
            <a:ext cx="744000" cy="72000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035D9A3C-EAD4-43E0-813B-2F10D40014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1532" y="1274679"/>
            <a:ext cx="744000" cy="7200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91E816CF-594A-4474-9BDE-7446EF4813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50926" y1="27000" x2="65741" y2="37000"/>
                        <a14:foregroundMark x1="36111" y1="23000" x2="78704" y2="49000"/>
                        <a14:foregroundMark x1="78704" y1="49000" x2="32407" y2="32000"/>
                        <a14:foregroundMark x1="32407" y1="32000" x2="78704" y2="18000"/>
                        <a14:foregroundMark x1="78704" y1="18000" x2="85185" y2="38000"/>
                        <a14:foregroundMark x1="42593" y1="42000" x2="63889" y2="53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05678" y="1314435"/>
            <a:ext cx="777600" cy="72000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69A32F4E-50DE-4C24-8EA5-DCEA07303C8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1532" y="2090391"/>
            <a:ext cx="744000" cy="720000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F962CD18-E1D5-4612-A1F9-D53E167848F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6742" b="89888" l="7527" r="93548">
                        <a14:foregroundMark x1="50538" y1="6742" x2="80645" y2="65169"/>
                        <a14:foregroundMark x1="80645" y1="65169" x2="29032" y2="84270"/>
                        <a14:foregroundMark x1="29032" y1="84270" x2="20430" y2="80899"/>
                        <a14:foregroundMark x1="12903" y1="86517" x2="31183" y2="33708"/>
                        <a14:foregroundMark x1="31183" y1="33708" x2="61290" y2="25843"/>
                        <a14:foregroundMark x1="76344" y1="34831" x2="48387" y2="84270"/>
                        <a14:foregroundMark x1="48387" y1="84270" x2="11828" y2="38202"/>
                        <a14:foregroundMark x1="11828" y1="38202" x2="37634" y2="35955"/>
                        <a14:foregroundMark x1="33333" y1="48315" x2="65591" y2="53933"/>
                        <a14:foregroundMark x1="84946" y1="32584" x2="92473" y2="37079"/>
                        <a14:foregroundMark x1="92473" y1="61798" x2="93548" y2="7303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1716" y="2090391"/>
            <a:ext cx="752360" cy="720000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77862E70-8FA1-4337-B043-BC018885867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7595" b="92405" l="8696" r="91304">
                        <a14:foregroundMark x1="8696" y1="7595" x2="91304" y2="924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68847" y="2130073"/>
            <a:ext cx="628861" cy="7200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70DD33F5-72BC-40BA-815D-DD5D292FEB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6098" y="2921834"/>
            <a:ext cx="744000" cy="720000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F660F860-7401-47EC-BD57-ECCED74A64F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9195" b="90805" l="8989" r="89888">
                        <a14:foregroundMark x1="37079" y1="13793" x2="56180" y2="34483"/>
                        <a14:foregroundMark x1="11236" y1="55172" x2="41573" y2="90805"/>
                        <a14:foregroundMark x1="58427" y1="54023" x2="88764" y2="885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83228" y="2928184"/>
            <a:ext cx="736550" cy="720000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0E0D960D-BFD1-4B15-A1F9-51DD788457B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9524" b="91667" l="8989" r="89888">
                        <a14:foregroundMark x1="15730" y1="13095" x2="35955" y2="39286"/>
                        <a14:foregroundMark x1="20225" y1="16667" x2="14607" y2="17857"/>
                        <a14:foregroundMark x1="14607" y1="17857" x2="16854" y2="25000"/>
                        <a14:foregroundMark x1="16854" y1="34524" x2="31461" y2="42857"/>
                        <a14:foregroundMark x1="41573" y1="22619" x2="38202" y2="11905"/>
                        <a14:foregroundMark x1="67416" y1="13095" x2="83146" y2="38095"/>
                        <a14:foregroundMark x1="67416" y1="34524" x2="89888" y2="38095"/>
                        <a14:foregroundMark x1="15730" y1="60714" x2="41573" y2="69048"/>
                        <a14:foregroundMark x1="15730" y1="65476" x2="24719" y2="86905"/>
                        <a14:foregroundMark x1="17978" y1="85714" x2="38202" y2="89286"/>
                        <a14:foregroundMark x1="42697" y1="85714" x2="41573" y2="64286"/>
                        <a14:foregroundMark x1="12360" y1="91667" x2="23596" y2="91667"/>
                        <a14:foregroundMark x1="67416" y1="58333" x2="79775" y2="86905"/>
                        <a14:foregroundMark x1="64045" y1="85714" x2="62921" y2="583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29754" y="2928184"/>
            <a:ext cx="762856" cy="720000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1094CB3E-2138-4D04-BDB4-622EC14C51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3561" y="3753277"/>
            <a:ext cx="744000" cy="720000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5873C78-FDC4-4A14-A0D3-50B67F638BE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412" b="90588" l="9574" r="89362">
                        <a14:foregroundMark x1="12766" y1="10588" x2="14894" y2="90588"/>
                        <a14:foregroundMark x1="35106" y1="29412" x2="61702" y2="88235"/>
                        <a14:foregroundMark x1="61702" y1="88235" x2="80851" y2="894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75418" y="3753277"/>
            <a:ext cx="796235" cy="720000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12F9F123-DC2C-413F-8866-E687B11FE9C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7955" b="93182" l="9091" r="88312">
                        <a14:foregroundMark x1="38961" y1="12500" x2="22078" y2="47727"/>
                        <a14:foregroundMark x1="12987" y1="40909" x2="20779" y2="42045"/>
                        <a14:foregroundMark x1="20779" y1="57955" x2="18182" y2="87500"/>
                        <a14:foregroundMark x1="16883" y1="90909" x2="16883" y2="94318"/>
                        <a14:foregroundMark x1="84416" y1="7955" x2="84416" y2="79545"/>
                        <a14:foregroundMark x1="84416" y1="79545" x2="44156" y2="87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13411" y="3743822"/>
            <a:ext cx="630000" cy="720000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991626FE-186F-4C4E-B8A5-851B71BA1D5D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6329" b="97468" l="9412" r="89412">
                        <a14:foregroundMark x1="51765" y1="6329" x2="55294" y2="974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19778" y="4585239"/>
            <a:ext cx="774684" cy="720000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69F3B7CD-E6BA-45AC-A1EE-5E7675D2D3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1290" y1="16667" x2="36559" y2="1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9927" y="4585239"/>
            <a:ext cx="744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4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9DC865-2526-4018-B7A1-154DEF4A3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14190"/>
              </p:ext>
            </p:extLst>
          </p:nvPr>
        </p:nvGraphicFramePr>
        <p:xfrm>
          <a:off x="579438" y="390525"/>
          <a:ext cx="8640000" cy="4968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40000">
                  <a:extLst>
                    <a:ext uri="{9D8B030D-6E8A-4147-A177-3AD203B41FA5}">
                      <a16:colId xmlns:a16="http://schemas.microsoft.com/office/drawing/2014/main" val="409158090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600" b="0" i="0" u="none" dirty="0">
                          <a:solidFill>
                            <a:schemeClr val="bg1"/>
                          </a:solidFill>
                          <a:effectLst/>
                          <a:latin typeface="MTF Hello Again" panose="02000500000000000000" pitchFamily="2" charset="0"/>
                        </a:rPr>
                        <a:t>Réserve collective de la classe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32986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i="0" u="non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Feutres</a:t>
                      </a:r>
                      <a:endParaRPr lang="fr-FR" sz="3600" b="0" i="0" u="non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9235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i="0" u="non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Crayons de couleur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64944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600" b="0" i="0" u="non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Règles et équerres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58925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i="0" u="non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Tablettes d’écriture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261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i="0" u="none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Feuilles de brouillon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36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985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288</Words>
  <Application>Microsoft Office PowerPoint</Application>
  <PresentationFormat>Format A4 (210 x 297 mm)</PresentationFormat>
  <Paragraphs>51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MTF Hello Again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46</cp:revision>
  <dcterms:created xsi:type="dcterms:W3CDTF">2019-09-06T15:08:08Z</dcterms:created>
  <dcterms:modified xsi:type="dcterms:W3CDTF">2024-12-29T10:21:33Z</dcterms:modified>
</cp:coreProperties>
</file>