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96" r:id="rId8"/>
    <p:sldId id="263" r:id="rId9"/>
    <p:sldId id="264" r:id="rId10"/>
    <p:sldId id="267" r:id="rId11"/>
    <p:sldId id="268" r:id="rId12"/>
    <p:sldId id="269" r:id="rId13"/>
    <p:sldId id="271" r:id="rId14"/>
    <p:sldId id="295" r:id="rId15"/>
    <p:sldId id="272" r:id="rId16"/>
    <p:sldId id="273" r:id="rId17"/>
    <p:sldId id="274" r:id="rId18"/>
    <p:sldId id="275" r:id="rId19"/>
    <p:sldId id="277" r:id="rId20"/>
    <p:sldId id="279" r:id="rId21"/>
    <p:sldId id="280" r:id="rId22"/>
    <p:sldId id="281" r:id="rId23"/>
    <p:sldId id="278" r:id="rId24"/>
    <p:sldId id="283" r:id="rId25"/>
    <p:sldId id="284" r:id="rId26"/>
    <p:sldId id="285" r:id="rId27"/>
    <p:sldId id="286" r:id="rId28"/>
    <p:sldId id="282" r:id="rId29"/>
    <p:sldId id="287" r:id="rId30"/>
    <p:sldId id="288" r:id="rId31"/>
    <p:sldId id="289" r:id="rId32"/>
    <p:sldId id="290" r:id="rId33"/>
    <p:sldId id="291" r:id="rId34"/>
    <p:sldId id="292" r:id="rId35"/>
    <p:sldId id="293" r:id="rId36"/>
    <p:sldId id="294" r:id="rId37"/>
    <p:sldId id="270" r:id="rId38"/>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36E"/>
    <a:srgbClr val="ED7D31"/>
    <a:srgbClr val="6CB8B3"/>
    <a:srgbClr val="BA7342"/>
    <a:srgbClr val="48948F"/>
    <a:srgbClr val="37B7A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p:scale>
          <a:sx n="80" d="100"/>
          <a:sy n="80" d="100"/>
        </p:scale>
        <p:origin x="1506"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6695457-58B6-494E-89FD-ED375538D77D}" type="datetimeFigureOut">
              <a:rPr lang="fr-FR" smtClean="0"/>
              <a:t>17/08/2018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413420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6695457-58B6-494E-89FD-ED375538D77D}" type="datetimeFigureOut">
              <a:rPr lang="fr-FR" smtClean="0"/>
              <a:t>17/08/2018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199502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6695457-58B6-494E-89FD-ED375538D77D}" type="datetimeFigureOut">
              <a:rPr lang="fr-FR" smtClean="0"/>
              <a:t>17/08/2018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350340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6695457-58B6-494E-89FD-ED375538D77D}" type="datetimeFigureOut">
              <a:rPr lang="fr-FR" smtClean="0"/>
              <a:t>17/08/2018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282955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6695457-58B6-494E-89FD-ED375538D77D}" type="datetimeFigureOut">
              <a:rPr lang="fr-FR" smtClean="0"/>
              <a:t>17/08/2018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229874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6695457-58B6-494E-89FD-ED375538D77D}" type="datetimeFigureOut">
              <a:rPr lang="fr-FR" smtClean="0"/>
              <a:t>17/08/2018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93476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6695457-58B6-494E-89FD-ED375538D77D}" type="datetimeFigureOut">
              <a:rPr lang="fr-FR" smtClean="0"/>
              <a:t>17/08/2018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361068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6695457-58B6-494E-89FD-ED375538D77D}" type="datetimeFigureOut">
              <a:rPr lang="fr-FR" smtClean="0"/>
              <a:t>17/08/2018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373759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95457-58B6-494E-89FD-ED375538D77D}" type="datetimeFigureOut">
              <a:rPr lang="fr-FR" smtClean="0"/>
              <a:t>17/08/2018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221226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6695457-58B6-494E-89FD-ED375538D77D}" type="datetimeFigureOut">
              <a:rPr lang="fr-FR" smtClean="0"/>
              <a:t>17/08/2018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32047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6695457-58B6-494E-89FD-ED375538D77D}" type="datetimeFigureOut">
              <a:rPr lang="fr-FR" smtClean="0"/>
              <a:t>17/08/2018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801A0F-5F70-4B8F-9AB3-BAE0FA4498EB}" type="slidenum">
              <a:rPr lang="fr-FR" smtClean="0"/>
              <a:t>‹N°›</a:t>
            </a:fld>
            <a:endParaRPr lang="fr-FR"/>
          </a:p>
        </p:txBody>
      </p:sp>
    </p:spTree>
    <p:extLst>
      <p:ext uri="{BB962C8B-B14F-4D97-AF65-F5344CB8AC3E}">
        <p14:creationId xmlns:p14="http://schemas.microsoft.com/office/powerpoint/2010/main" val="363359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6695457-58B6-494E-89FD-ED375538D77D}" type="datetimeFigureOut">
              <a:rPr lang="fr-FR" smtClean="0"/>
              <a:t>17/08/2018</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0801A0F-5F70-4B8F-9AB3-BAE0FA4498EB}" type="slidenum">
              <a:rPr lang="fr-FR" smtClean="0"/>
              <a:t>‹N°›</a:t>
            </a:fld>
            <a:endParaRPr lang="fr-FR"/>
          </a:p>
        </p:txBody>
      </p:sp>
    </p:spTree>
    <p:extLst>
      <p:ext uri="{BB962C8B-B14F-4D97-AF65-F5344CB8AC3E}">
        <p14:creationId xmlns:p14="http://schemas.microsoft.com/office/powerpoint/2010/main" val="978286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6.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10.jpeg"/><Relationship Id="rId4" Type="http://schemas.openxmlformats.org/officeDocument/2006/relationships/image" Target="../media/image40.pn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jpeg"/><Relationship Id="rId7" Type="http://schemas.openxmlformats.org/officeDocument/2006/relationships/image" Target="../media/image5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5.jpeg"/><Relationship Id="rId5" Type="http://schemas.microsoft.com/office/2007/relationships/hdphoto" Target="../media/hdphoto1.wdp"/><Relationship Id="rId10" Type="http://schemas.openxmlformats.org/officeDocument/2006/relationships/image" Target="../media/image59.jpeg"/><Relationship Id="rId4" Type="http://schemas.openxmlformats.org/officeDocument/2006/relationships/image" Target="../media/image54.png"/><Relationship Id="rId9"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78.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5" name="Picture 117"/>
          <p:cNvPicPr>
            <a:picLocks noChangeAspect="1" noChangeArrowheads="1"/>
          </p:cNvPicPr>
          <p:nvPr/>
        </p:nvPicPr>
        <p:blipFill rotWithShape="1">
          <a:blip r:embed="rId2">
            <a:extLst>
              <a:ext uri="{28A0092B-C50C-407E-A947-70E740481C1C}">
                <a14:useLocalDpi xmlns:a14="http://schemas.microsoft.com/office/drawing/2010/main" val="0"/>
              </a:ext>
            </a:extLst>
          </a:blip>
          <a:srcRect r="5631"/>
          <a:stretch/>
        </p:blipFill>
        <p:spPr bwMode="auto">
          <a:xfrm>
            <a:off x="1" y="0"/>
            <a:ext cx="6692630" cy="988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8" name="Zone de texte 2"/>
          <p:cNvSpPr txBox="1">
            <a:spLocks noChangeArrowheads="1"/>
          </p:cNvSpPr>
          <p:nvPr/>
        </p:nvSpPr>
        <p:spPr bwMode="auto">
          <a:xfrm>
            <a:off x="1202651" y="2847737"/>
            <a:ext cx="5489980" cy="41880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5400" b="1" i="0" u="none" strike="noStrike" cap="none" normalizeH="0" baseline="0" dirty="0" smtClean="0">
                <a:ln>
                  <a:noFill/>
                </a:ln>
                <a:solidFill>
                  <a:schemeClr val="tx1"/>
                </a:solidFill>
                <a:effectLst/>
                <a:latin typeface="MTF Hello Again" panose="02000500000000000000" pitchFamily="2" charset="0"/>
              </a:rPr>
              <a:t>Cahier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5400" b="1" i="0" u="none" strike="noStrike" cap="none" normalizeH="0" baseline="0" dirty="0" smtClean="0">
                <a:ln>
                  <a:noFill/>
                </a:ln>
                <a:solidFill>
                  <a:schemeClr val="tx1"/>
                </a:solidFill>
                <a:effectLst/>
                <a:latin typeface="MTF Hello Again" panose="02000500000000000000" pitchFamily="2" charset="0"/>
              </a:rPr>
              <a:t>du remplaçant,</a:t>
            </a:r>
            <a:r>
              <a:rPr kumimoji="0" lang="fr-FR" altLang="fr-FR" sz="5400" b="1" i="0" u="none" strike="noStrike" cap="none" normalizeH="0" dirty="0" smtClean="0">
                <a:ln>
                  <a:noFill/>
                </a:ln>
                <a:solidFill>
                  <a:schemeClr val="tx1"/>
                </a:solidFill>
                <a:effectLst/>
                <a:latin typeface="MTF Hello Again" panose="02000500000000000000" pitchFamily="2" charset="0"/>
              </a:rPr>
              <a:t>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5400" b="1" i="0" u="none" strike="noStrike" cap="none" normalizeH="0" baseline="0" dirty="0" smtClean="0">
                <a:ln>
                  <a:noFill/>
                </a:ln>
                <a:solidFill>
                  <a:schemeClr val="tx1"/>
                </a:solidFill>
                <a:effectLst/>
                <a:latin typeface="MTF Hello Again" panose="02000500000000000000" pitchFamily="2" charset="0"/>
              </a:rPr>
              <a:t>du stagiaire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3200" b="0" i="1" u="none" strike="noStrike" cap="none" normalizeH="0" baseline="0" dirty="0" smtClean="0">
                <a:ln>
                  <a:noFill/>
                </a:ln>
                <a:solidFill>
                  <a:schemeClr val="tx1"/>
                </a:solidFill>
                <a:effectLst/>
                <a:latin typeface="MTF Hello Again" panose="02000500000000000000" pitchFamily="2" charset="0"/>
              </a:rPr>
              <a:t>ou de n’importe quelle personne qui oserait s’aventurer dans ma classe …</a:t>
            </a:r>
            <a:endParaRPr kumimoji="0" lang="fr-FR" altLang="fr-FR" sz="2000" b="0" i="0" u="none" strike="noStrike" cap="none" normalizeH="0" baseline="0" dirty="0" smtClean="0">
              <a:ln>
                <a:noFill/>
              </a:ln>
              <a:solidFill>
                <a:schemeClr val="tx1"/>
              </a:solidFill>
              <a:effectLst/>
              <a:latin typeface="MTF Hello Again" panose="02000500000000000000" pitchFamily="2" charset="0"/>
            </a:endParaRPr>
          </a:p>
        </p:txBody>
      </p:sp>
      <p:sp>
        <p:nvSpPr>
          <p:cNvPr id="2139" name="Rectangle à coins arrondis 2138"/>
          <p:cNvSpPr/>
          <p:nvPr/>
        </p:nvSpPr>
        <p:spPr>
          <a:xfrm>
            <a:off x="291830" y="408563"/>
            <a:ext cx="5525310" cy="953309"/>
          </a:xfrm>
          <a:prstGeom prst="roundRect">
            <a:avLst/>
          </a:prstGeom>
          <a:solidFill>
            <a:schemeClr val="bg1"/>
          </a:solid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MTF Hello Again" panose="02000500000000000000" pitchFamily="2" charset="0"/>
              </a:rPr>
              <a:t>Mme </a:t>
            </a:r>
            <a:r>
              <a:rPr lang="fr-FR" sz="2800" dirty="0" smtClean="0">
                <a:solidFill>
                  <a:schemeClr val="tx1"/>
                </a:solidFill>
                <a:latin typeface="MTF Hello Again" panose="02000500000000000000" pitchFamily="2" charset="0"/>
              </a:rPr>
              <a:t>…………… </a:t>
            </a:r>
            <a:r>
              <a:rPr lang="fr-FR" sz="2800" dirty="0" smtClean="0">
                <a:solidFill>
                  <a:schemeClr val="tx1"/>
                </a:solidFill>
                <a:latin typeface="MTF Hello Again" panose="02000500000000000000" pitchFamily="2" charset="0"/>
              </a:rPr>
              <a:t>– Classe de </a:t>
            </a:r>
            <a:r>
              <a:rPr lang="fr-FR" sz="2800" dirty="0" smtClean="0">
                <a:solidFill>
                  <a:schemeClr val="tx1"/>
                </a:solidFill>
                <a:latin typeface="MTF Hello Again" panose="02000500000000000000" pitchFamily="2" charset="0"/>
              </a:rPr>
              <a:t>……………………</a:t>
            </a:r>
            <a:endParaRPr lang="fr-FR" sz="2800" dirty="0">
              <a:solidFill>
                <a:schemeClr val="tx1"/>
              </a:solidFill>
              <a:latin typeface="MTF Hello Again" panose="02000500000000000000" pitchFamily="2" charset="0"/>
            </a:endParaRPr>
          </a:p>
        </p:txBody>
      </p:sp>
      <p:sp>
        <p:nvSpPr>
          <p:cNvPr id="125" name="Rectangle à coins arrondis 124"/>
          <p:cNvSpPr/>
          <p:nvPr/>
        </p:nvSpPr>
        <p:spPr>
          <a:xfrm>
            <a:off x="3735421" y="9085636"/>
            <a:ext cx="2957210" cy="661480"/>
          </a:xfrm>
          <a:prstGeom prst="roundRect">
            <a:avLst/>
          </a:prstGeom>
          <a:solidFill>
            <a:schemeClr val="bg1"/>
          </a:solid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latin typeface="MTF Hello Again" panose="02000500000000000000" pitchFamily="2" charset="0"/>
              </a:rPr>
              <a:t>Année 2018-2019</a:t>
            </a:r>
            <a:endParaRPr lang="fr-FR" sz="3200" dirty="0">
              <a:solidFill>
                <a:schemeClr val="tx1"/>
              </a:solidFill>
              <a:latin typeface="MTF Hello Again" panose="02000500000000000000" pitchFamily="2" charset="0"/>
            </a:endParaRPr>
          </a:p>
        </p:txBody>
      </p:sp>
    </p:spTree>
    <p:extLst>
      <p:ext uri="{BB962C8B-B14F-4D97-AF65-F5344CB8AC3E}">
        <p14:creationId xmlns:p14="http://schemas.microsoft.com/office/powerpoint/2010/main" val="194819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05973" y="195335"/>
            <a:ext cx="4710007" cy="461665"/>
          </a:xfrm>
          <a:prstGeom prst="rect">
            <a:avLst/>
          </a:prstGeom>
          <a:noFill/>
        </p:spPr>
        <p:txBody>
          <a:bodyPr wrap="none" rtlCol="0">
            <a:spAutoFit/>
          </a:bodyPr>
          <a:lstStyle/>
          <a:p>
            <a:r>
              <a:rPr lang="fr-FR" sz="2400" dirty="0" smtClean="0">
                <a:latin typeface="MTF Hello Again" panose="02000500000000000000" pitchFamily="2" charset="0"/>
              </a:rPr>
              <a:t>Répartitions horaires par domaines (2)</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MTF Hello Again" panose="02000500000000000000" pitchFamily="2" charset="0"/>
              </a:rPr>
              <a:t>8</a:t>
            </a:r>
          </a:p>
        </p:txBody>
      </p:sp>
      <p:sp>
        <p:nvSpPr>
          <p:cNvPr id="9" name="Rectangle 8"/>
          <p:cNvSpPr/>
          <p:nvPr/>
        </p:nvSpPr>
        <p:spPr>
          <a:xfrm>
            <a:off x="220977" y="657000"/>
            <a:ext cx="6480000" cy="6924973"/>
          </a:xfrm>
          <a:prstGeom prst="rect">
            <a:avLst/>
          </a:prstGeom>
        </p:spPr>
        <p:txBody>
          <a:bodyPr>
            <a:spAutoFit/>
          </a:bodyPr>
          <a:lstStyle/>
          <a:p>
            <a:pPr algn="just"/>
            <a:r>
              <a:rPr lang="fr-FR" sz="1200" dirty="0" smtClean="0">
                <a:latin typeface="Comic Sans MS" panose="030F0702030302020204" pitchFamily="66" charset="0"/>
              </a:rPr>
              <a:t>En regardant ce tableau, </a:t>
            </a:r>
            <a:r>
              <a:rPr lang="fr-FR" sz="1200" dirty="0">
                <a:latin typeface="Comic Sans MS" panose="030F0702030302020204" pitchFamily="66" charset="0"/>
              </a:rPr>
              <a:t>le nombre d'heures par domaine ne correspond pas aux attentes des programmes. Par exemple, </a:t>
            </a:r>
            <a:r>
              <a:rPr lang="fr-FR" sz="1200" dirty="0" smtClean="0">
                <a:latin typeface="Comic Sans MS" panose="030F0702030302020204" pitchFamily="66" charset="0"/>
              </a:rPr>
              <a:t>il n’y a que</a:t>
            </a:r>
            <a:r>
              <a:rPr lang="fr-FR" sz="1200" dirty="0">
                <a:latin typeface="Comic Sans MS" panose="030F0702030302020204" pitchFamily="66" charset="0"/>
              </a:rPr>
              <a:t> </a:t>
            </a:r>
            <a:r>
              <a:rPr lang="fr-FR" sz="1200" b="1" dirty="0">
                <a:latin typeface="Comic Sans MS" panose="030F0702030302020204" pitchFamily="66" charset="0"/>
              </a:rPr>
              <a:t>5h35 de Français</a:t>
            </a:r>
            <a:r>
              <a:rPr lang="fr-FR" sz="1200" dirty="0">
                <a:latin typeface="Comic Sans MS" panose="030F0702030302020204" pitchFamily="66" charset="0"/>
              </a:rPr>
              <a:t> ou encore </a:t>
            </a:r>
            <a:r>
              <a:rPr lang="fr-FR" sz="1200" b="1" dirty="0">
                <a:latin typeface="Comic Sans MS" panose="030F0702030302020204" pitchFamily="66" charset="0"/>
              </a:rPr>
              <a:t>2h30 de </a:t>
            </a:r>
            <a:r>
              <a:rPr lang="fr-FR" sz="1200" b="1" dirty="0" smtClean="0">
                <a:latin typeface="Comic Sans MS" panose="030F0702030302020204" pitchFamily="66" charset="0"/>
              </a:rPr>
              <a:t>Mathématiques</a:t>
            </a:r>
            <a:r>
              <a:rPr lang="fr-FR" sz="1200" dirty="0" smtClean="0">
                <a:latin typeface="Comic Sans MS" panose="030F0702030302020204" pitchFamily="66" charset="0"/>
              </a:rPr>
              <a:t>. En </a:t>
            </a:r>
            <a:r>
              <a:rPr lang="fr-FR" sz="1200" dirty="0">
                <a:latin typeface="Comic Sans MS" panose="030F0702030302020204" pitchFamily="66" charset="0"/>
              </a:rPr>
              <a:t>effet, certaines séances ne sont pas forcément associées à un domaine précis : </a:t>
            </a:r>
            <a:r>
              <a:rPr lang="fr-FR" sz="1200" b="1" dirty="0">
                <a:latin typeface="Comic Sans MS" panose="030F0702030302020204" pitchFamily="66" charset="0"/>
              </a:rPr>
              <a:t>plusieurs créneaux sont </a:t>
            </a:r>
            <a:r>
              <a:rPr lang="fr-FR" sz="1200" b="1" dirty="0" smtClean="0">
                <a:latin typeface="Comic Sans MS" panose="030F0702030302020204" pitchFamily="66" charset="0"/>
              </a:rPr>
              <a:t>transversaux</a:t>
            </a:r>
            <a:r>
              <a:rPr lang="fr-FR" sz="1200" b="1" dirty="0">
                <a:latin typeface="Comic Sans MS" panose="030F0702030302020204" pitchFamily="66" charset="0"/>
              </a:rPr>
              <a:t> </a:t>
            </a:r>
            <a:r>
              <a:rPr lang="fr-FR" sz="1200" dirty="0" smtClean="0">
                <a:latin typeface="Comic Sans MS" panose="030F0702030302020204" pitchFamily="66" charset="0"/>
              </a:rPr>
              <a:t>mais correspondent à des temps </a:t>
            </a:r>
            <a:r>
              <a:rPr lang="fr-FR" sz="1200" dirty="0">
                <a:latin typeface="Comic Sans MS" panose="030F0702030302020204" pitchFamily="66" charset="0"/>
              </a:rPr>
              <a:t>de travail </a:t>
            </a:r>
            <a:r>
              <a:rPr lang="fr-FR" sz="1200" dirty="0" smtClean="0">
                <a:latin typeface="Comic Sans MS" panose="030F0702030302020204" pitchFamily="66" charset="0"/>
              </a:rPr>
              <a:t>extrêmement importants dans le cadre de mon fonctionnement </a:t>
            </a:r>
            <a:r>
              <a:rPr lang="fr-FR" sz="1200" dirty="0">
                <a:latin typeface="Comic Sans MS" panose="030F0702030302020204" pitchFamily="66" charset="0"/>
              </a:rPr>
              <a:t>de classe. </a:t>
            </a:r>
            <a:endParaRPr lang="fr-FR" sz="1200" dirty="0" smtClean="0">
              <a:latin typeface="Comic Sans MS" panose="030F0702030302020204" pitchFamily="66" charset="0"/>
            </a:endParaRPr>
          </a:p>
          <a:p>
            <a:pPr algn="just"/>
            <a:endParaRPr lang="fr-FR" sz="1200" dirty="0">
              <a:solidFill>
                <a:srgbClr val="515151"/>
              </a:solidFill>
              <a:latin typeface="Comic Sans MS" panose="030F0702030302020204" pitchFamily="66" charset="0"/>
            </a:endParaRPr>
          </a:p>
          <a:p>
            <a:pPr marL="85725" lvl="1" indent="95250" algn="just">
              <a:buFont typeface="Arial" panose="020B0604020202020204" pitchFamily="34" charset="0"/>
              <a:buChar char="•"/>
            </a:pPr>
            <a:r>
              <a:rPr lang="fr-FR" sz="1200" dirty="0">
                <a:solidFill>
                  <a:srgbClr val="FF6600"/>
                </a:solidFill>
                <a:latin typeface="Comic Sans MS" panose="030F0702030302020204" pitchFamily="66" charset="0"/>
              </a:rPr>
              <a:t>Accueil</a:t>
            </a:r>
            <a:r>
              <a:rPr lang="fr-FR" sz="1200" dirty="0">
                <a:solidFill>
                  <a:srgbClr val="515151"/>
                </a:solidFill>
                <a:latin typeface="Comic Sans MS" panose="030F0702030302020204" pitchFamily="66" charset="0"/>
              </a:rPr>
              <a:t> : </a:t>
            </a:r>
            <a:r>
              <a:rPr lang="fr-FR" sz="1200" dirty="0">
                <a:latin typeface="Comic Sans MS" panose="030F0702030302020204" pitchFamily="66" charset="0"/>
              </a:rPr>
              <a:t>Chaque matin, </a:t>
            </a:r>
            <a:r>
              <a:rPr lang="fr-FR" sz="1200" dirty="0" smtClean="0">
                <a:latin typeface="Comic Sans MS" panose="030F0702030302020204" pitchFamily="66" charset="0"/>
              </a:rPr>
              <a:t>certains élèves</a:t>
            </a:r>
            <a:r>
              <a:rPr lang="fr-FR" sz="1200" dirty="0">
                <a:latin typeface="Comic Sans MS" panose="030F0702030302020204" pitchFamily="66" charset="0"/>
              </a:rPr>
              <a:t> réalisent </a:t>
            </a:r>
            <a:r>
              <a:rPr lang="fr-FR" sz="1200" b="1" dirty="0">
                <a:latin typeface="Comic Sans MS" panose="030F0702030302020204" pitchFamily="66" charset="0"/>
              </a:rPr>
              <a:t>des responsabilités</a:t>
            </a:r>
            <a:r>
              <a:rPr lang="fr-FR" sz="1200" dirty="0">
                <a:latin typeface="Comic Sans MS" panose="030F0702030302020204" pitchFamily="66" charset="0"/>
              </a:rPr>
              <a:t> (absents, date, nombre et programme du </a:t>
            </a:r>
            <a:r>
              <a:rPr lang="fr-FR" sz="1200" dirty="0" smtClean="0">
                <a:latin typeface="Comic Sans MS" panose="030F0702030302020204" pitchFamily="66" charset="0"/>
              </a:rPr>
              <a:t>jour). Quant aux autres, ils écrivent </a:t>
            </a:r>
            <a:r>
              <a:rPr lang="fr-FR" sz="1200" b="1" dirty="0">
                <a:latin typeface="Comic Sans MS" panose="030F0702030302020204" pitchFamily="66" charset="0"/>
              </a:rPr>
              <a:t>leurs devoirs</a:t>
            </a:r>
            <a:r>
              <a:rPr lang="fr-FR" sz="1200" dirty="0">
                <a:latin typeface="Comic Sans MS" panose="030F0702030302020204" pitchFamily="66" charset="0"/>
              </a:rPr>
              <a:t> puis réalisent </a:t>
            </a:r>
            <a:r>
              <a:rPr lang="fr-FR" sz="1200" b="1" dirty="0">
                <a:latin typeface="Comic Sans MS" panose="030F0702030302020204" pitchFamily="66" charset="0"/>
              </a:rPr>
              <a:t>une courte activité </a:t>
            </a:r>
            <a:r>
              <a:rPr lang="fr-FR" sz="1200" dirty="0">
                <a:latin typeface="Comic Sans MS" panose="030F0702030302020204" pitchFamily="66" charset="0"/>
              </a:rPr>
              <a:t>basée sur la nature des </a:t>
            </a:r>
            <a:r>
              <a:rPr lang="fr-FR" sz="1200" dirty="0" smtClean="0">
                <a:latin typeface="Comic Sans MS" panose="030F0702030302020204" pitchFamily="66" charset="0"/>
              </a:rPr>
              <a:t>mots ou la conjugaison </a:t>
            </a:r>
            <a:r>
              <a:rPr lang="fr-FR" sz="1200" dirty="0">
                <a:latin typeface="Comic Sans MS" panose="030F0702030302020204" pitchFamily="66" charset="0"/>
              </a:rPr>
              <a:t>(lundi), les </a:t>
            </a:r>
            <a:r>
              <a:rPr lang="fr-FR" sz="1200" dirty="0" smtClean="0">
                <a:latin typeface="Comic Sans MS" panose="030F0702030302020204" pitchFamily="66" charset="0"/>
              </a:rPr>
              <a:t>nombres et les calculs (</a:t>
            </a:r>
            <a:r>
              <a:rPr lang="fr-FR" sz="1200" dirty="0">
                <a:latin typeface="Comic Sans MS" panose="030F0702030302020204" pitchFamily="66" charset="0"/>
              </a:rPr>
              <a:t>mardi), </a:t>
            </a:r>
            <a:r>
              <a:rPr lang="fr-FR" sz="1200" dirty="0" smtClean="0">
                <a:latin typeface="Comic Sans MS" panose="030F0702030302020204" pitchFamily="66" charset="0"/>
              </a:rPr>
              <a:t>la lecture ou le </a:t>
            </a:r>
            <a:r>
              <a:rPr lang="fr-FR" sz="1200" dirty="0">
                <a:latin typeface="Comic Sans MS" panose="030F0702030302020204" pitchFamily="66" charset="0"/>
              </a:rPr>
              <a:t>jogging d'écriture (jeudi) et la résolution de problèmes (vendredi). </a:t>
            </a:r>
            <a:endParaRPr lang="fr-FR" sz="1200" dirty="0" smtClean="0">
              <a:latin typeface="Comic Sans MS" panose="030F0702030302020204" pitchFamily="66" charset="0"/>
            </a:endParaRPr>
          </a:p>
          <a:p>
            <a:pPr marL="85725" lvl="1" algn="just"/>
            <a:endParaRPr lang="fr-FR" sz="1200" dirty="0">
              <a:solidFill>
                <a:srgbClr val="515151"/>
              </a:solidFill>
              <a:latin typeface="Comic Sans MS" panose="030F0702030302020204" pitchFamily="66" charset="0"/>
            </a:endParaRPr>
          </a:p>
          <a:p>
            <a:pPr marL="85725" lvl="1" indent="95250" algn="just">
              <a:buFont typeface="Arial" panose="020B0604020202020204" pitchFamily="34" charset="0"/>
              <a:buChar char="•"/>
            </a:pPr>
            <a:r>
              <a:rPr lang="fr-FR" sz="1200" dirty="0">
                <a:solidFill>
                  <a:srgbClr val="FF6600"/>
                </a:solidFill>
                <a:latin typeface="Comic Sans MS" panose="030F0702030302020204" pitchFamily="66" charset="0"/>
              </a:rPr>
              <a:t>Temps calme </a:t>
            </a:r>
            <a:r>
              <a:rPr lang="fr-FR" sz="1200" dirty="0">
                <a:solidFill>
                  <a:srgbClr val="515151"/>
                </a:solidFill>
                <a:latin typeface="Comic Sans MS" panose="030F0702030302020204" pitchFamily="66" charset="0"/>
              </a:rPr>
              <a:t>: </a:t>
            </a:r>
            <a:r>
              <a:rPr lang="fr-FR" sz="1200" dirty="0">
                <a:latin typeface="Comic Sans MS" panose="030F0702030302020204" pitchFamily="66" charset="0"/>
              </a:rPr>
              <a:t>Une fois la récréation </a:t>
            </a:r>
            <a:r>
              <a:rPr lang="fr-FR" sz="1200" dirty="0" smtClean="0">
                <a:latin typeface="Comic Sans MS" panose="030F0702030302020204" pitchFamily="66" charset="0"/>
              </a:rPr>
              <a:t>passée,</a:t>
            </a:r>
            <a:r>
              <a:rPr lang="fr-FR" sz="1200" dirty="0">
                <a:latin typeface="Comic Sans MS" panose="030F0702030302020204" pitchFamily="66" charset="0"/>
              </a:rPr>
              <a:t> nous </a:t>
            </a:r>
            <a:r>
              <a:rPr lang="fr-FR" sz="1200" dirty="0" smtClean="0">
                <a:latin typeface="Comic Sans MS" panose="030F0702030302020204" pitchFamily="66" charset="0"/>
              </a:rPr>
              <a:t>réalisons une </a:t>
            </a:r>
            <a:r>
              <a:rPr lang="fr-FR" sz="1200" dirty="0">
                <a:latin typeface="Comic Sans MS" panose="030F0702030302020204" pitchFamily="66" charset="0"/>
              </a:rPr>
              <a:t>activité permettant de se poser avant de recommencer les séances d'apprentissage. Il peut s'agir d'un </a:t>
            </a:r>
            <a:r>
              <a:rPr lang="fr-FR" sz="1200" b="1" dirty="0">
                <a:latin typeface="Comic Sans MS" panose="030F0702030302020204" pitchFamily="66" charset="0"/>
              </a:rPr>
              <a:t>exercice de relaxation</a:t>
            </a:r>
            <a:r>
              <a:rPr lang="fr-FR" sz="1200" dirty="0">
                <a:latin typeface="Comic Sans MS" panose="030F0702030302020204" pitchFamily="66" charset="0"/>
              </a:rPr>
              <a:t>, d'une </a:t>
            </a:r>
            <a:r>
              <a:rPr lang="fr-FR" sz="1200" b="1" dirty="0">
                <a:latin typeface="Comic Sans MS" panose="030F0702030302020204" pitchFamily="66" charset="0"/>
              </a:rPr>
              <a:t>écoute musicale</a:t>
            </a:r>
            <a:r>
              <a:rPr lang="fr-FR" sz="1200" dirty="0">
                <a:latin typeface="Comic Sans MS" panose="030F0702030302020204" pitchFamily="66" charset="0"/>
              </a:rPr>
              <a:t> ou encore d'une </a:t>
            </a:r>
            <a:r>
              <a:rPr lang="fr-FR" sz="1200" b="1" dirty="0">
                <a:latin typeface="Comic Sans MS" panose="030F0702030302020204" pitchFamily="66" charset="0"/>
              </a:rPr>
              <a:t>lecture offerte </a:t>
            </a:r>
            <a:r>
              <a:rPr lang="fr-FR" sz="1200" dirty="0">
                <a:latin typeface="Comic Sans MS" panose="030F0702030302020204" pitchFamily="66" charset="0"/>
              </a:rPr>
              <a:t>réalisée par un élève ou moi-même.  </a:t>
            </a:r>
            <a:endParaRPr lang="fr-FR" sz="1200" dirty="0" smtClean="0">
              <a:latin typeface="Comic Sans MS" panose="030F0702030302020204" pitchFamily="66" charset="0"/>
            </a:endParaRPr>
          </a:p>
          <a:p>
            <a:pPr marL="85725" lvl="1" algn="just"/>
            <a:endParaRPr lang="fr-FR" sz="1200" dirty="0">
              <a:solidFill>
                <a:srgbClr val="515151"/>
              </a:solidFill>
              <a:latin typeface="Comic Sans MS" panose="030F0702030302020204" pitchFamily="66" charset="0"/>
            </a:endParaRPr>
          </a:p>
          <a:p>
            <a:pPr marL="85725" lvl="1" indent="95250" algn="just">
              <a:buFont typeface="Arial" panose="020B0604020202020204" pitchFamily="34" charset="0"/>
              <a:buChar char="•"/>
            </a:pPr>
            <a:r>
              <a:rPr lang="fr-FR" sz="1200" dirty="0">
                <a:solidFill>
                  <a:srgbClr val="FF6600"/>
                </a:solidFill>
                <a:latin typeface="Comic Sans MS" panose="030F0702030302020204" pitchFamily="66" charset="0"/>
              </a:rPr>
              <a:t>Validation de compétences / SOS maîtresse</a:t>
            </a:r>
            <a:r>
              <a:rPr lang="fr-FR" sz="1200" dirty="0">
                <a:solidFill>
                  <a:srgbClr val="339966"/>
                </a:solidFill>
                <a:latin typeface="Comic Sans MS" panose="030F0702030302020204" pitchFamily="66" charset="0"/>
              </a:rPr>
              <a:t> </a:t>
            </a:r>
            <a:r>
              <a:rPr lang="fr-FR" sz="1200" dirty="0">
                <a:solidFill>
                  <a:srgbClr val="515151"/>
                </a:solidFill>
                <a:latin typeface="Comic Sans MS" panose="030F0702030302020204" pitchFamily="66" charset="0"/>
              </a:rPr>
              <a:t>: </a:t>
            </a:r>
            <a:r>
              <a:rPr lang="fr-FR" sz="1200" dirty="0">
                <a:latin typeface="Comic Sans MS" panose="030F0702030302020204" pitchFamily="66" charset="0"/>
              </a:rPr>
              <a:t>Ce temps est très apprécié des élèves. En effet, à ce moment-là, je ne réalise </a:t>
            </a:r>
            <a:r>
              <a:rPr lang="fr-FR" sz="1200" b="1" dirty="0">
                <a:latin typeface="Comic Sans MS" panose="030F0702030302020204" pitchFamily="66" charset="0"/>
              </a:rPr>
              <a:t>aucun nouvel apprentissage</a:t>
            </a:r>
            <a:r>
              <a:rPr lang="fr-FR" sz="1200" dirty="0">
                <a:latin typeface="Comic Sans MS" panose="030F0702030302020204" pitchFamily="66" charset="0"/>
              </a:rPr>
              <a:t> avec les élèves </a:t>
            </a:r>
            <a:r>
              <a:rPr lang="fr-FR" sz="1200" dirty="0" smtClean="0">
                <a:latin typeface="Comic Sans MS" panose="030F0702030302020204" pitchFamily="66" charset="0"/>
              </a:rPr>
              <a:t>et </a:t>
            </a:r>
            <a:r>
              <a:rPr lang="fr-FR" sz="1200" dirty="0">
                <a:latin typeface="Comic Sans MS" panose="030F0702030302020204" pitchFamily="66" charset="0"/>
              </a:rPr>
              <a:t>je suis donc </a:t>
            </a:r>
            <a:r>
              <a:rPr lang="fr-FR" sz="1200" b="1" dirty="0">
                <a:latin typeface="Comic Sans MS" panose="030F0702030302020204" pitchFamily="66" charset="0"/>
              </a:rPr>
              <a:t>totalement disponible </a:t>
            </a:r>
            <a:r>
              <a:rPr lang="fr-FR" sz="1200" dirty="0">
                <a:latin typeface="Comic Sans MS" panose="030F0702030302020204" pitchFamily="66" charset="0"/>
              </a:rPr>
              <a:t>pour les aider. Il m'arrive, quand le besoin se fait sentir, de prendre quelques élèves connaissant des difficultés dans une </a:t>
            </a:r>
            <a:r>
              <a:rPr lang="fr-FR" sz="1200" dirty="0" smtClean="0">
                <a:latin typeface="Comic Sans MS" panose="030F0702030302020204" pitchFamily="66" charset="0"/>
              </a:rPr>
              <a:t>compétence </a:t>
            </a:r>
            <a:r>
              <a:rPr lang="fr-FR" sz="1200" dirty="0">
                <a:latin typeface="Comic Sans MS" panose="030F0702030302020204" pitchFamily="66" charset="0"/>
              </a:rPr>
              <a:t>et de la retravailler. </a:t>
            </a:r>
            <a:endParaRPr lang="fr-FR" sz="1200" dirty="0" smtClean="0">
              <a:latin typeface="Comic Sans MS" panose="030F0702030302020204" pitchFamily="66" charset="0"/>
            </a:endParaRPr>
          </a:p>
          <a:p>
            <a:pPr marL="85725" lvl="1" algn="just"/>
            <a:endParaRPr lang="fr-FR" sz="1200" dirty="0">
              <a:solidFill>
                <a:srgbClr val="515151"/>
              </a:solidFill>
              <a:latin typeface="Comic Sans MS" panose="030F0702030302020204" pitchFamily="66" charset="0"/>
            </a:endParaRPr>
          </a:p>
          <a:p>
            <a:pPr marL="85725" lvl="1" indent="95250" algn="just">
              <a:buFont typeface="Arial" panose="020B0604020202020204" pitchFamily="34" charset="0"/>
              <a:buChar char="•"/>
            </a:pPr>
            <a:r>
              <a:rPr lang="fr-FR" sz="1200" dirty="0">
                <a:solidFill>
                  <a:srgbClr val="FF6600"/>
                </a:solidFill>
                <a:latin typeface="Comic Sans MS" panose="030F0702030302020204" pitchFamily="66" charset="0"/>
              </a:rPr>
              <a:t>Bilan hebdomadaire</a:t>
            </a:r>
            <a:r>
              <a:rPr lang="fr-FR" sz="1200" dirty="0">
                <a:solidFill>
                  <a:srgbClr val="515151"/>
                </a:solidFill>
                <a:latin typeface="Comic Sans MS" panose="030F0702030302020204" pitchFamily="66" charset="0"/>
              </a:rPr>
              <a:t> : </a:t>
            </a:r>
            <a:r>
              <a:rPr lang="fr-FR" sz="1200" dirty="0">
                <a:latin typeface="Comic Sans MS" panose="030F0702030302020204" pitchFamily="66" charset="0"/>
              </a:rPr>
              <a:t>En fin de semaine, </a:t>
            </a:r>
            <a:r>
              <a:rPr lang="fr-FR" sz="1200" b="1" dirty="0">
                <a:latin typeface="Comic Sans MS" panose="030F0702030302020204" pitchFamily="66" charset="0"/>
              </a:rPr>
              <a:t>un bilan </a:t>
            </a:r>
            <a:r>
              <a:rPr lang="fr-FR" sz="1200" dirty="0">
                <a:latin typeface="Comic Sans MS" panose="030F0702030302020204" pitchFamily="66" charset="0"/>
              </a:rPr>
              <a:t>est réalisé avec l'ensemble des élèves </a:t>
            </a:r>
            <a:r>
              <a:rPr lang="fr-FR" sz="1200" b="1" dirty="0">
                <a:latin typeface="Comic Sans MS" panose="030F0702030302020204" pitchFamily="66" charset="0"/>
              </a:rPr>
              <a:t>au niveau du travail </a:t>
            </a:r>
            <a:r>
              <a:rPr lang="fr-FR" sz="1200" dirty="0">
                <a:latin typeface="Comic Sans MS" panose="030F0702030302020204" pitchFamily="66" charset="0"/>
              </a:rPr>
              <a:t>(plan de travail, séances réalisées durant la semaine) ou encore de </a:t>
            </a:r>
            <a:r>
              <a:rPr lang="fr-FR" sz="1200" b="1" dirty="0">
                <a:latin typeface="Comic Sans MS" panose="030F0702030302020204" pitchFamily="66" charset="0"/>
              </a:rPr>
              <a:t>l'ambiance de classe</a:t>
            </a:r>
            <a:r>
              <a:rPr lang="fr-FR" sz="1200" dirty="0">
                <a:latin typeface="Comic Sans MS" panose="030F0702030302020204" pitchFamily="66" charset="0"/>
              </a:rPr>
              <a:t> (conflits, problèmes rencontrés, valorisation d'événements marquants). </a:t>
            </a:r>
            <a:endParaRPr lang="fr-FR" sz="1200" dirty="0" smtClean="0">
              <a:latin typeface="Comic Sans MS" panose="030F0702030302020204" pitchFamily="66" charset="0"/>
            </a:endParaRPr>
          </a:p>
          <a:p>
            <a:pPr marL="85725" lvl="1" algn="just"/>
            <a:endParaRPr lang="fr-FR" sz="1200" dirty="0">
              <a:solidFill>
                <a:srgbClr val="515151"/>
              </a:solidFill>
              <a:latin typeface="Comic Sans MS" panose="030F0702030302020204" pitchFamily="66" charset="0"/>
            </a:endParaRPr>
          </a:p>
          <a:p>
            <a:pPr marL="85725" lvl="1" indent="95250" algn="just">
              <a:buFont typeface="Arial" panose="020B0604020202020204" pitchFamily="34" charset="0"/>
              <a:buChar char="•"/>
            </a:pPr>
            <a:r>
              <a:rPr lang="fr-FR" sz="1200" dirty="0">
                <a:solidFill>
                  <a:srgbClr val="FF6600"/>
                </a:solidFill>
                <a:latin typeface="Comic Sans MS" panose="030F0702030302020204" pitchFamily="66" charset="0"/>
              </a:rPr>
              <a:t>Centres d'autonomie</a:t>
            </a:r>
            <a:r>
              <a:rPr lang="fr-FR" sz="1200" dirty="0">
                <a:solidFill>
                  <a:srgbClr val="515151"/>
                </a:solidFill>
                <a:latin typeface="Comic Sans MS" panose="030F0702030302020204" pitchFamily="66" charset="0"/>
              </a:rPr>
              <a:t> : </a:t>
            </a:r>
            <a:r>
              <a:rPr lang="fr-FR" sz="1200" dirty="0">
                <a:latin typeface="Comic Sans MS" panose="030F0702030302020204" pitchFamily="66" charset="0"/>
              </a:rPr>
              <a:t>Durant </a:t>
            </a:r>
            <a:r>
              <a:rPr lang="fr-FR" sz="1200" dirty="0" smtClean="0">
                <a:latin typeface="Comic Sans MS" panose="030F0702030302020204" pitchFamily="66" charset="0"/>
              </a:rPr>
              <a:t>toute </a:t>
            </a:r>
            <a:r>
              <a:rPr lang="fr-FR" sz="1200" dirty="0">
                <a:latin typeface="Comic Sans MS" panose="030F0702030302020204" pitchFamily="66" charset="0"/>
              </a:rPr>
              <a:t>la semaine, les élèves auront donc des créneaux leur permettant de réaliser les activités proposées dans </a:t>
            </a:r>
            <a:r>
              <a:rPr lang="fr-FR" sz="1200" b="1" dirty="0">
                <a:latin typeface="Comic Sans MS" panose="030F0702030302020204" pitchFamily="66" charset="0"/>
              </a:rPr>
              <a:t>le plan de travail</a:t>
            </a:r>
            <a:r>
              <a:rPr lang="fr-FR" sz="1200" dirty="0">
                <a:latin typeface="Comic Sans MS" panose="030F0702030302020204" pitchFamily="66" charset="0"/>
              </a:rPr>
              <a:t>. Il s'agit </a:t>
            </a:r>
            <a:r>
              <a:rPr lang="fr-FR" sz="1200" b="1" dirty="0">
                <a:latin typeface="Comic Sans MS" panose="030F0702030302020204" pitchFamily="66" charset="0"/>
              </a:rPr>
              <a:t>d'activités </a:t>
            </a:r>
            <a:r>
              <a:rPr lang="fr-FR" sz="1200" b="1" dirty="0" smtClean="0">
                <a:latin typeface="Comic Sans MS" panose="030F0702030302020204" pitchFamily="66" charset="0"/>
              </a:rPr>
              <a:t>de découverte ou de réinvestissement </a:t>
            </a:r>
            <a:r>
              <a:rPr lang="fr-FR" sz="1200" dirty="0" smtClean="0">
                <a:latin typeface="Comic Sans MS" panose="030F0702030302020204" pitchFamily="66" charset="0"/>
              </a:rPr>
              <a:t>regroupant </a:t>
            </a:r>
            <a:r>
              <a:rPr lang="fr-FR" sz="1200" dirty="0">
                <a:latin typeface="Comic Sans MS" panose="030F0702030302020204" pitchFamily="66" charset="0"/>
              </a:rPr>
              <a:t>les différents domaines (Français, Mathématiques, Questionner le monde, Arts, Langue vivante, etc.). </a:t>
            </a:r>
            <a:endParaRPr lang="fr-FR" sz="1200" dirty="0" smtClean="0">
              <a:latin typeface="Comic Sans MS" panose="030F0702030302020204" pitchFamily="66" charset="0"/>
            </a:endParaRPr>
          </a:p>
          <a:p>
            <a:pPr marL="85725" lvl="1" algn="just"/>
            <a:endParaRPr lang="fr-FR" sz="1200" dirty="0">
              <a:solidFill>
                <a:srgbClr val="515151"/>
              </a:solidFill>
              <a:latin typeface="Comic Sans MS" panose="030F0702030302020204" pitchFamily="66" charset="0"/>
            </a:endParaRPr>
          </a:p>
          <a:p>
            <a:pPr marL="85725" lvl="1" algn="just"/>
            <a:endParaRPr lang="fr-FR" sz="1200" dirty="0">
              <a:latin typeface="Comic Sans MS" panose="030F0702030302020204" pitchFamily="66" charset="0"/>
            </a:endParaRPr>
          </a:p>
          <a:p>
            <a:pPr algn="just"/>
            <a:r>
              <a:rPr lang="fr-FR" sz="1200" dirty="0">
                <a:latin typeface="Comic Sans MS" panose="030F0702030302020204" pitchFamily="66" charset="0"/>
              </a:rPr>
              <a:t>Au final, tous ces temps particuliers (hors séances d'apprentissage guidées), peuvent être </a:t>
            </a:r>
            <a:r>
              <a:rPr lang="fr-FR" sz="1200" b="1" dirty="0">
                <a:latin typeface="Comic Sans MS" panose="030F0702030302020204" pitchFamily="66" charset="0"/>
              </a:rPr>
              <a:t>répartis dans les différents domaines afin d'atteindre les quotas horaires attendus. </a:t>
            </a:r>
            <a:endParaRPr lang="fr-FR" sz="1200" b="1" i="0" dirty="0">
              <a:effectLst/>
              <a:latin typeface="Comic Sans MS" panose="030F0702030302020204" pitchFamily="66" charset="0"/>
            </a:endParaRPr>
          </a:p>
        </p:txBody>
      </p:sp>
      <p:pic>
        <p:nvPicPr>
          <p:cNvPr id="8194" name="Picture 2" descr="Enseignant avec pointeur Vecteur grat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0977" y="7372575"/>
            <a:ext cx="234000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91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04356" y="205208"/>
            <a:ext cx="5513241" cy="461665"/>
          </a:xfrm>
          <a:prstGeom prst="rect">
            <a:avLst/>
          </a:prstGeom>
          <a:noFill/>
        </p:spPr>
        <p:txBody>
          <a:bodyPr wrap="none" rtlCol="0">
            <a:spAutoFit/>
          </a:bodyPr>
          <a:lstStyle/>
          <a:p>
            <a:r>
              <a:rPr lang="fr-FR" sz="2400" dirty="0" smtClean="0">
                <a:latin typeface="MTF Hello Again" panose="02000500000000000000" pitchFamily="2" charset="0"/>
              </a:rPr>
              <a:t>Le déroulement type d’une journée de classe (1)</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9</a:t>
            </a:r>
            <a:endParaRPr lang="fr-FR" sz="2000" dirty="0">
              <a:solidFill>
                <a:schemeClr val="tx1"/>
              </a:solidFill>
              <a:latin typeface="MTF Hello Again" panose="02000500000000000000" pitchFamily="2" charset="0"/>
            </a:endParaRPr>
          </a:p>
        </p:txBody>
      </p:sp>
      <p:sp>
        <p:nvSpPr>
          <p:cNvPr id="9" name="Rectangle 8"/>
          <p:cNvSpPr/>
          <p:nvPr/>
        </p:nvSpPr>
        <p:spPr>
          <a:xfrm>
            <a:off x="220977" y="780825"/>
            <a:ext cx="6480000" cy="8586966"/>
          </a:xfrm>
          <a:prstGeom prst="rect">
            <a:avLst/>
          </a:prstGeom>
        </p:spPr>
        <p:txBody>
          <a:bodyPr>
            <a:spAutoFit/>
          </a:bodyPr>
          <a:lstStyle/>
          <a:p>
            <a:pPr algn="just"/>
            <a:r>
              <a:rPr lang="fr-FR" sz="1200" dirty="0">
                <a:latin typeface="Comic Sans MS" panose="030F0702030302020204" pitchFamily="66" charset="0"/>
              </a:rPr>
              <a:t>A la prochaine rentrée, </a:t>
            </a:r>
            <a:r>
              <a:rPr lang="fr-FR" sz="1200" dirty="0" smtClean="0">
                <a:latin typeface="Comic Sans MS" panose="030F0702030302020204" pitchFamily="66" charset="0"/>
              </a:rPr>
              <a:t>l’école passe </a:t>
            </a:r>
            <a:r>
              <a:rPr lang="fr-FR" sz="1200" b="1" dirty="0">
                <a:latin typeface="Comic Sans MS" panose="030F0702030302020204" pitchFamily="66" charset="0"/>
              </a:rPr>
              <a:t>au rythme des 4 jours</a:t>
            </a:r>
            <a:r>
              <a:rPr lang="fr-FR" sz="1200" dirty="0">
                <a:latin typeface="Comic Sans MS" panose="030F0702030302020204" pitchFamily="66" charset="0"/>
              </a:rPr>
              <a:t>. J'en ai donc profité pour réfléchir à une </a:t>
            </a:r>
            <a:r>
              <a:rPr lang="fr-FR" sz="1200" b="1" dirty="0">
                <a:latin typeface="Comic Sans MS" panose="030F0702030302020204" pitchFamily="66" charset="0"/>
              </a:rPr>
              <a:t>nouvelle organisation</a:t>
            </a:r>
            <a:r>
              <a:rPr lang="fr-FR" sz="1200" dirty="0">
                <a:latin typeface="Comic Sans MS" panose="030F0702030302020204" pitchFamily="66" charset="0"/>
              </a:rPr>
              <a:t> de l'emploi du temps et notamment en ce qui concerne </a:t>
            </a:r>
            <a:r>
              <a:rPr lang="fr-FR" sz="1200" b="1" dirty="0">
                <a:latin typeface="Comic Sans MS" panose="030F0702030302020204" pitchFamily="66" charset="0"/>
              </a:rPr>
              <a:t>l'agencement des différentes séances d'une journée</a:t>
            </a:r>
            <a:r>
              <a:rPr lang="fr-FR" sz="1200" dirty="0">
                <a:latin typeface="Comic Sans MS" panose="030F0702030302020204" pitchFamily="66" charset="0"/>
              </a:rPr>
              <a:t>.</a:t>
            </a:r>
          </a:p>
          <a:p>
            <a:pPr algn="just"/>
            <a:endParaRPr lang="fr-FR" sz="1200" dirty="0">
              <a:latin typeface="Comic Sans MS" panose="030F0702030302020204" pitchFamily="66" charset="0"/>
            </a:endParaRPr>
          </a:p>
          <a:p>
            <a:pPr algn="just"/>
            <a:r>
              <a:rPr lang="fr-FR" sz="1200" dirty="0" smtClean="0">
                <a:latin typeface="Comic Sans MS" panose="030F0702030302020204" pitchFamily="66" charset="0"/>
              </a:rPr>
              <a:t>La construction </a:t>
            </a:r>
            <a:r>
              <a:rPr lang="fr-FR" sz="1200" dirty="0">
                <a:latin typeface="Comic Sans MS" panose="030F0702030302020204" pitchFamily="66" charset="0"/>
              </a:rPr>
              <a:t>d'un emploi du temps doit prendre en compte deux rythmes très différents et parfois assez </a:t>
            </a:r>
            <a:r>
              <a:rPr lang="fr-FR" sz="1200" dirty="0" smtClean="0">
                <a:latin typeface="Comic Sans MS" panose="030F0702030302020204" pitchFamily="66" charset="0"/>
              </a:rPr>
              <a:t>contradictoires, </a:t>
            </a:r>
            <a:r>
              <a:rPr lang="fr-FR" sz="1200" dirty="0">
                <a:latin typeface="Comic Sans MS" panose="030F0702030302020204" pitchFamily="66" charset="0"/>
              </a:rPr>
              <a:t>à savoir : </a:t>
            </a:r>
          </a:p>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le </a:t>
            </a:r>
            <a:r>
              <a:rPr lang="fr-FR" sz="1200" dirty="0">
                <a:solidFill>
                  <a:srgbClr val="ED7D31"/>
                </a:solidFill>
                <a:latin typeface="Comic Sans MS" panose="030F0702030302020204" pitchFamily="66" charset="0"/>
              </a:rPr>
              <a:t>rythme environnemental </a:t>
            </a:r>
            <a:r>
              <a:rPr lang="fr-FR" sz="1200" dirty="0">
                <a:latin typeface="Comic Sans MS" panose="030F0702030302020204" pitchFamily="66" charset="0"/>
              </a:rPr>
              <a:t>: les horaires de l'école (dont les récréations) et les créneaux imposés (piscine, religion).</a:t>
            </a:r>
          </a:p>
          <a:p>
            <a:pPr marL="171450" indent="-171450" algn="just">
              <a:buFont typeface="Arial" panose="020B0604020202020204" pitchFamily="34" charset="0"/>
              <a:buChar char="•"/>
            </a:pPr>
            <a:r>
              <a:rPr lang="fr-FR" sz="1200" dirty="0">
                <a:solidFill>
                  <a:srgbClr val="ED7D31"/>
                </a:solidFill>
                <a:latin typeface="Comic Sans MS" panose="030F0702030302020204" pitchFamily="66" charset="0"/>
              </a:rPr>
              <a:t>le rythme endogène </a:t>
            </a:r>
            <a:r>
              <a:rPr lang="fr-FR" sz="1200" dirty="0">
                <a:latin typeface="Comic Sans MS" panose="030F0702030302020204" pitchFamily="66" charset="0"/>
              </a:rPr>
              <a:t>: interne à l'enfant ; qui est souvent </a:t>
            </a:r>
            <a:r>
              <a:rPr lang="fr-FR" sz="1200" dirty="0" smtClean="0">
                <a:latin typeface="Comic Sans MS" panose="030F0702030302020204" pitchFamily="66" charset="0"/>
              </a:rPr>
              <a:t>tributaire de la courbe </a:t>
            </a:r>
            <a:r>
              <a:rPr lang="fr-FR" sz="1200" dirty="0">
                <a:latin typeface="Comic Sans MS" panose="030F0702030302020204" pitchFamily="66" charset="0"/>
              </a:rPr>
              <a:t>de vigilance ; </a:t>
            </a:r>
            <a:r>
              <a:rPr lang="fr-FR" sz="1200" dirty="0" smtClean="0">
                <a:latin typeface="Comic Sans MS" panose="030F0702030302020204" pitchFamily="66" charset="0"/>
              </a:rPr>
              <a:t>de la </a:t>
            </a:r>
            <a:r>
              <a:rPr lang="fr-FR" sz="1200" dirty="0">
                <a:latin typeface="Comic Sans MS" panose="030F0702030302020204" pitchFamily="66" charset="0"/>
              </a:rPr>
              <a:t>fatigabilité </a:t>
            </a:r>
            <a:r>
              <a:rPr lang="fr-FR" sz="1200" dirty="0" smtClean="0">
                <a:latin typeface="Comic Sans MS" panose="030F0702030302020204" pitchFamily="66" charset="0"/>
              </a:rPr>
              <a:t>ou encore du </a:t>
            </a:r>
            <a:r>
              <a:rPr lang="fr-FR" sz="1200" dirty="0">
                <a:latin typeface="Comic Sans MS" panose="030F0702030302020204" pitchFamily="66" charset="0"/>
              </a:rPr>
              <a:t>bagage familial.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Bien que de nombreux spécialistes et chronobiologistes aient décrit les besoins </a:t>
            </a:r>
            <a:r>
              <a:rPr lang="fr-FR" sz="1200" dirty="0" smtClean="0">
                <a:latin typeface="Comic Sans MS" panose="030F0702030302020204" pitchFamily="66" charset="0"/>
              </a:rPr>
              <a:t>journaliers des élèves, </a:t>
            </a:r>
            <a:r>
              <a:rPr lang="fr-FR" sz="1200" dirty="0">
                <a:latin typeface="Comic Sans MS" panose="030F0702030302020204" pitchFamily="66" charset="0"/>
              </a:rPr>
              <a:t>le plus efficace reste tout de même l'observation directe des élèves. Voici une description "graphique" de </a:t>
            </a:r>
            <a:r>
              <a:rPr lang="fr-FR" sz="1200" b="1" dirty="0">
                <a:latin typeface="Comic Sans MS" panose="030F0702030302020204" pitchFamily="66" charset="0"/>
              </a:rPr>
              <a:t>l'évolution de l'attention et de la concentration au sein de ma classe pour l'année 2017-2018 </a:t>
            </a:r>
            <a:r>
              <a:rPr lang="fr-FR" sz="1200" dirty="0">
                <a:latin typeface="Comic Sans MS" panose="030F0702030302020204" pitchFamily="66" charset="0"/>
              </a:rPr>
              <a:t>(à savoir que cela peut bien évidemment évoluer au cours de l'année et en fonction de l'âge des élèves).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a:latin typeface="Comic Sans MS" panose="030F0702030302020204" pitchFamily="66" charset="0"/>
              </a:rPr>
              <a:t>Les </a:t>
            </a:r>
            <a:r>
              <a:rPr lang="fr-FR" sz="1200" b="1" dirty="0">
                <a:latin typeface="Comic Sans MS" panose="030F0702030302020204" pitchFamily="66" charset="0"/>
              </a:rPr>
              <a:t>phases rouges </a:t>
            </a:r>
            <a:r>
              <a:rPr lang="fr-FR" sz="1200" dirty="0">
                <a:latin typeface="Comic Sans MS" panose="030F0702030302020204" pitchFamily="66" charset="0"/>
              </a:rPr>
              <a:t>représentent les moments où </a:t>
            </a:r>
            <a:r>
              <a:rPr lang="fr-FR" sz="1200" b="1" dirty="0">
                <a:latin typeface="Comic Sans MS" panose="030F0702030302020204" pitchFamily="66" charset="0"/>
              </a:rPr>
              <a:t>la vigilance est faible </a:t>
            </a:r>
            <a:r>
              <a:rPr lang="fr-FR" sz="1200" dirty="0">
                <a:latin typeface="Comic Sans MS" panose="030F0702030302020204" pitchFamily="66" charset="0"/>
              </a:rPr>
              <a:t>et ne permet pas l’acquisition de nouvelles compétences de manière efficace. Les </a:t>
            </a:r>
            <a:r>
              <a:rPr lang="fr-FR" sz="1200" b="1" dirty="0">
                <a:latin typeface="Comic Sans MS" panose="030F0702030302020204" pitchFamily="66" charset="0"/>
              </a:rPr>
              <a:t>phases vertes </a:t>
            </a:r>
            <a:r>
              <a:rPr lang="fr-FR" sz="1200" dirty="0">
                <a:latin typeface="Comic Sans MS" panose="030F0702030302020204" pitchFamily="66" charset="0"/>
              </a:rPr>
              <a:t>sont à privilégier pour les temps d'apprentissages nécessitant une </a:t>
            </a:r>
            <a:r>
              <a:rPr lang="fr-FR" sz="1200" b="1" dirty="0">
                <a:latin typeface="Comic Sans MS" panose="030F0702030302020204" pitchFamily="66" charset="0"/>
              </a:rPr>
              <a:t>importante concentration</a:t>
            </a:r>
            <a:r>
              <a:rPr lang="fr-FR" sz="1200" dirty="0" smtClean="0">
                <a:solidFill>
                  <a:srgbClr val="515151"/>
                </a:solidFill>
                <a:latin typeface="Comic Sans MS" panose="030F0702030302020204" pitchFamily="66" charset="0"/>
              </a:rPr>
              <a:t>.</a:t>
            </a:r>
          </a:p>
          <a:p>
            <a:pPr algn="just"/>
            <a:endParaRPr lang="fr-FR" sz="1200" dirty="0" smtClean="0">
              <a:solidFill>
                <a:srgbClr val="515151"/>
              </a:solidFill>
              <a:latin typeface="Comic Sans MS" panose="030F0702030302020204" pitchFamily="66" charset="0"/>
            </a:endParaRPr>
          </a:p>
          <a:p>
            <a:pPr algn="just"/>
            <a:endParaRPr lang="fr-FR" sz="1200" dirty="0">
              <a:latin typeface="Comic Sans MS" panose="030F0702030302020204" pitchFamily="66" charset="0"/>
            </a:endParaRPr>
          </a:p>
          <a:p>
            <a:pPr algn="just"/>
            <a:r>
              <a:rPr lang="fr-FR" sz="1200" dirty="0" smtClean="0">
                <a:latin typeface="Comic Sans MS" panose="030F0702030302020204" pitchFamily="66" charset="0"/>
              </a:rPr>
              <a:t>Voici </a:t>
            </a:r>
            <a:r>
              <a:rPr lang="fr-FR" sz="1200" b="1" dirty="0" smtClean="0">
                <a:latin typeface="Comic Sans MS" panose="030F0702030302020204" pitchFamily="66" charset="0"/>
              </a:rPr>
              <a:t>un exemple de journée type </a:t>
            </a:r>
            <a:r>
              <a:rPr lang="fr-FR" sz="1200" dirty="0" smtClean="0">
                <a:latin typeface="Comic Sans MS" panose="030F0702030302020204" pitchFamily="66" charset="0"/>
              </a:rPr>
              <a:t>dans le cas d’un emploi </a:t>
            </a:r>
            <a:r>
              <a:rPr lang="fr-FR" sz="1200" dirty="0">
                <a:latin typeface="Comic Sans MS" panose="030F0702030302020204" pitchFamily="66" charset="0"/>
              </a:rPr>
              <a:t>du temps sur 4 jours prenant en compte, autant que possible, la courbe de vigilance </a:t>
            </a:r>
            <a:r>
              <a:rPr lang="fr-FR" sz="1200" dirty="0" smtClean="0">
                <a:latin typeface="Comic Sans MS" panose="030F0702030302020204" pitchFamily="66" charset="0"/>
              </a:rPr>
              <a:t>des élèves</a:t>
            </a:r>
            <a:r>
              <a:rPr lang="fr-FR" sz="1200" dirty="0">
                <a:latin typeface="Comic Sans MS" panose="030F0702030302020204" pitchFamily="66" charset="0"/>
              </a:rPr>
              <a:t> </a:t>
            </a:r>
            <a:r>
              <a:rPr lang="fr-FR" sz="1200" dirty="0" smtClean="0">
                <a:latin typeface="Comic Sans MS" panose="030F0702030302020204" pitchFamily="66" charset="0"/>
              </a:rPr>
              <a:t>: </a:t>
            </a:r>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rgbClr val="ED7D31"/>
                </a:solidFill>
                <a:latin typeface="Comic Sans MS" panose="030F0702030302020204" pitchFamily="66" charset="0"/>
              </a:rPr>
              <a:t>8h15 - 8h35 : </a:t>
            </a:r>
            <a:r>
              <a:rPr lang="fr-FR" sz="1200" b="1" dirty="0">
                <a:solidFill>
                  <a:srgbClr val="ED7D31"/>
                </a:solidFill>
                <a:latin typeface="Comic Sans MS" panose="030F0702030302020204" pitchFamily="66" charset="0"/>
              </a:rPr>
              <a:t>Responsabilités et routines </a:t>
            </a:r>
            <a:endParaRPr lang="fr-FR" sz="1200" b="1" dirty="0" smtClean="0">
              <a:solidFill>
                <a:srgbClr val="ED7D31"/>
              </a:solidFill>
              <a:latin typeface="Comic Sans MS" panose="030F0702030302020204" pitchFamily="66" charset="0"/>
            </a:endParaRPr>
          </a:p>
          <a:p>
            <a:pPr marL="177800" lvl="1" algn="just"/>
            <a:r>
              <a:rPr lang="fr-FR" sz="1200" dirty="0" smtClean="0">
                <a:latin typeface="Comic Sans MS" panose="030F0702030302020204" pitchFamily="66" charset="0"/>
              </a:rPr>
              <a:t>Avant d’entrer en classe, les élèves placent </a:t>
            </a:r>
            <a:r>
              <a:rPr lang="fr-FR" sz="1200" b="1" dirty="0" smtClean="0">
                <a:latin typeface="Comic Sans MS" panose="030F0702030302020204" pitchFamily="66" charset="0"/>
              </a:rPr>
              <a:t>leur sac dans le couloir </a:t>
            </a:r>
            <a:r>
              <a:rPr lang="fr-FR" sz="1200" dirty="0" smtClean="0">
                <a:latin typeface="Comic Sans MS" panose="030F0702030302020204" pitchFamily="66" charset="0"/>
              </a:rPr>
              <a:t>et en sortent les affaires utilisées la veille puis déposent </a:t>
            </a:r>
            <a:r>
              <a:rPr lang="fr-FR" sz="1200" b="1" dirty="0" smtClean="0">
                <a:latin typeface="Comic Sans MS" panose="030F0702030302020204" pitchFamily="66" charset="0"/>
              </a:rPr>
              <a:t>les cahiers de leçons (Français et Mathématiques) dans les bacs correspondants</a:t>
            </a:r>
            <a:r>
              <a:rPr lang="fr-FR" sz="1200" dirty="0" smtClean="0">
                <a:latin typeface="Comic Sans MS" panose="030F0702030302020204" pitchFamily="66" charset="0"/>
              </a:rPr>
              <a:t>. Ils récupèrent enfin </a:t>
            </a:r>
            <a:r>
              <a:rPr lang="fr-FR" sz="1200" b="1" dirty="0" smtClean="0">
                <a:latin typeface="Comic Sans MS" panose="030F0702030302020204" pitchFamily="66" charset="0"/>
              </a:rPr>
              <a:t>leur trousse </a:t>
            </a:r>
            <a:r>
              <a:rPr lang="fr-FR" sz="1200" dirty="0" smtClean="0">
                <a:latin typeface="Comic Sans MS" panose="030F0702030302020204" pitchFamily="66" charset="0"/>
              </a:rPr>
              <a:t>et se placent soit au niveau des tables en « U » soit sur la tapis dans le « U ». </a:t>
            </a:r>
          </a:p>
          <a:p>
            <a:pPr marL="177800" lvl="1" algn="just"/>
            <a:r>
              <a:rPr lang="fr-FR" sz="1200" dirty="0" smtClean="0">
                <a:latin typeface="Comic Sans MS" panose="030F0702030302020204" pitchFamily="66" charset="0"/>
              </a:rPr>
              <a:t>Pendant </a:t>
            </a:r>
            <a:r>
              <a:rPr lang="fr-FR" sz="1200" dirty="0">
                <a:latin typeface="Comic Sans MS" panose="030F0702030302020204" pitchFamily="66" charset="0"/>
              </a:rPr>
              <a:t>que certains élèves réalisent </a:t>
            </a:r>
            <a:r>
              <a:rPr lang="fr-FR" sz="1200" b="1" dirty="0">
                <a:latin typeface="Comic Sans MS" panose="030F0702030302020204" pitchFamily="66" charset="0"/>
              </a:rPr>
              <a:t>leurs responsabilités </a:t>
            </a:r>
            <a:r>
              <a:rPr lang="fr-FR" sz="1200" dirty="0" smtClean="0">
                <a:latin typeface="Comic Sans MS" panose="030F0702030302020204" pitchFamily="66" charset="0"/>
              </a:rPr>
              <a:t>(Nombre </a:t>
            </a:r>
            <a:r>
              <a:rPr lang="fr-FR" sz="1200" dirty="0">
                <a:latin typeface="Comic Sans MS" panose="030F0702030302020204" pitchFamily="66" charset="0"/>
              </a:rPr>
              <a:t>ou Programme du jour ; Date ; Absents), les autres copient </a:t>
            </a:r>
            <a:r>
              <a:rPr lang="fr-FR" sz="1200" b="1" dirty="0">
                <a:latin typeface="Comic Sans MS" panose="030F0702030302020204" pitchFamily="66" charset="0"/>
              </a:rPr>
              <a:t>leurs devoirs </a:t>
            </a:r>
            <a:r>
              <a:rPr lang="fr-FR" sz="1200" dirty="0">
                <a:latin typeface="Comic Sans MS" panose="030F0702030302020204" pitchFamily="66" charset="0"/>
              </a:rPr>
              <a:t>et réalisent </a:t>
            </a:r>
            <a:r>
              <a:rPr lang="fr-FR" sz="1200" b="1" dirty="0">
                <a:latin typeface="Comic Sans MS" panose="030F0702030302020204" pitchFamily="66" charset="0"/>
              </a:rPr>
              <a:t>une courte activité </a:t>
            </a:r>
            <a:r>
              <a:rPr lang="fr-FR" sz="1200" dirty="0">
                <a:latin typeface="Comic Sans MS" panose="030F0702030302020204" pitchFamily="66" charset="0"/>
              </a:rPr>
              <a:t>sur ardoise ou dans leur cahier de centre (Grammaire ou Conjugaison ; Problèmes ou Logique ; Jogging d'écriture ; Calcul). </a:t>
            </a:r>
            <a:endParaRPr lang="fr-FR" sz="1200" dirty="0" smtClean="0">
              <a:latin typeface="Comic Sans MS" panose="030F0702030302020204" pitchFamily="66" charset="0"/>
            </a:endParaRPr>
          </a:p>
          <a:p>
            <a:pPr marL="177800" lvl="1" algn="just"/>
            <a:r>
              <a:rPr lang="fr-FR" sz="1200" dirty="0" smtClean="0">
                <a:latin typeface="Comic Sans MS" panose="030F0702030302020204" pitchFamily="66" charset="0"/>
              </a:rPr>
              <a:t>Je </a:t>
            </a:r>
            <a:r>
              <a:rPr lang="fr-FR" sz="1200" dirty="0">
                <a:latin typeface="Comic Sans MS" panose="030F0702030302020204" pitchFamily="66" charset="0"/>
              </a:rPr>
              <a:t>profite généralement de ce temps pour </a:t>
            </a:r>
            <a:r>
              <a:rPr lang="fr-FR" sz="1200" b="1" dirty="0">
                <a:latin typeface="Comic Sans MS" panose="030F0702030302020204" pitchFamily="66" charset="0"/>
              </a:rPr>
              <a:t>lire les mots des parents </a:t>
            </a:r>
            <a:r>
              <a:rPr lang="fr-FR" sz="1200" dirty="0">
                <a:latin typeface="Comic Sans MS" panose="030F0702030302020204" pitchFamily="66" charset="0"/>
              </a:rPr>
              <a:t>dans le cahier de liaison ou pour </a:t>
            </a:r>
            <a:r>
              <a:rPr lang="fr-FR" sz="1200" b="1" dirty="0">
                <a:latin typeface="Comic Sans MS" panose="030F0702030302020204" pitchFamily="66" charset="0"/>
              </a:rPr>
              <a:t>aider le responsable du Nombre du jour</a:t>
            </a:r>
            <a:r>
              <a:rPr lang="fr-FR" sz="1200" dirty="0">
                <a:latin typeface="Comic Sans MS" panose="030F0702030302020204" pitchFamily="66" charset="0"/>
              </a:rPr>
              <a:t>.</a:t>
            </a:r>
          </a:p>
          <a:p>
            <a:pPr marL="6286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Entrée </a:t>
            </a:r>
            <a:r>
              <a:rPr lang="fr-FR" sz="1200" i="1" dirty="0">
                <a:solidFill>
                  <a:schemeClr val="accent6"/>
                </a:solidFill>
                <a:latin typeface="Comic Sans MS" panose="030F0702030302020204" pitchFamily="66" charset="0"/>
              </a:rPr>
              <a:t>en douceur dans la journée de classe + rebrassage de notions étudiées précédemment.                   </a:t>
            </a:r>
          </a:p>
          <a:p>
            <a:pPr marL="6286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écrit individuel</a:t>
            </a:r>
            <a:r>
              <a:rPr lang="fr-FR" sz="1200" i="1" dirty="0" smtClean="0">
                <a:solidFill>
                  <a:schemeClr val="accent6"/>
                </a:solidFill>
                <a:latin typeface="Comic Sans MS" panose="030F0702030302020204" pitchFamily="66" charset="0"/>
              </a:rPr>
              <a:t>.</a:t>
            </a:r>
            <a:endParaRPr lang="fr-FR" sz="1200" i="1" dirty="0">
              <a:solidFill>
                <a:schemeClr val="accent6"/>
              </a:solidFill>
              <a:latin typeface="Comic Sans MS" panose="030F0702030302020204" pitchFamily="66" charset="0"/>
            </a:endParaRPr>
          </a:p>
        </p:txBody>
      </p:sp>
      <p:pic>
        <p:nvPicPr>
          <p:cNvPr id="7172" name="Picture 4" descr="Les domaines d'apprentissage et l'emploi du temps"/>
          <p:cNvPicPr>
            <a:picLocks noChangeAspect="1" noChangeArrowheads="1"/>
          </p:cNvPicPr>
          <p:nvPr/>
        </p:nvPicPr>
        <p:blipFill rotWithShape="1">
          <a:blip r:embed="rId3">
            <a:extLst>
              <a:ext uri="{28A0092B-C50C-407E-A947-70E740481C1C}">
                <a14:useLocalDpi xmlns:a14="http://schemas.microsoft.com/office/drawing/2010/main" val="0"/>
              </a:ext>
            </a:extLst>
          </a:blip>
          <a:srcRect t="24775" b="8559"/>
          <a:stretch/>
        </p:blipFill>
        <p:spPr bwMode="auto">
          <a:xfrm>
            <a:off x="1079727" y="3927475"/>
            <a:ext cx="4762500" cy="93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06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472" y="251375"/>
            <a:ext cx="5603009" cy="461665"/>
          </a:xfrm>
          <a:prstGeom prst="rect">
            <a:avLst/>
          </a:prstGeom>
          <a:noFill/>
        </p:spPr>
        <p:txBody>
          <a:bodyPr wrap="none" rtlCol="0">
            <a:spAutoFit/>
          </a:bodyPr>
          <a:lstStyle/>
          <a:p>
            <a:r>
              <a:rPr lang="fr-FR" sz="2400" dirty="0" smtClean="0">
                <a:latin typeface="MTF Hello Again" panose="02000500000000000000" pitchFamily="2" charset="0"/>
              </a:rPr>
              <a:t>Le déroulement type d’une journée de classe (2)</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10</a:t>
            </a:r>
            <a:endParaRPr lang="fr-FR" sz="2000" dirty="0">
              <a:solidFill>
                <a:schemeClr val="tx1"/>
              </a:solidFill>
              <a:latin typeface="MTF Hello Again" panose="02000500000000000000" pitchFamily="2" charset="0"/>
            </a:endParaRPr>
          </a:p>
        </p:txBody>
      </p:sp>
      <p:sp>
        <p:nvSpPr>
          <p:cNvPr id="9" name="Rectangle 8"/>
          <p:cNvSpPr/>
          <p:nvPr/>
        </p:nvSpPr>
        <p:spPr>
          <a:xfrm>
            <a:off x="220977" y="780825"/>
            <a:ext cx="6480000" cy="8402300"/>
          </a:xfrm>
          <a:prstGeom prst="rect">
            <a:avLst/>
          </a:prstGeom>
        </p:spPr>
        <p:txBody>
          <a:bodyPr>
            <a:spAutoFit/>
          </a:bodyPr>
          <a:lstStyle/>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8h35 </a:t>
            </a:r>
            <a:r>
              <a:rPr lang="fr-FR" sz="1200" dirty="0">
                <a:solidFill>
                  <a:srgbClr val="ED7D31"/>
                </a:solidFill>
                <a:latin typeface="Comic Sans MS" panose="030F0702030302020204" pitchFamily="66" charset="0"/>
              </a:rPr>
              <a:t>- 9h00 : </a:t>
            </a:r>
            <a:r>
              <a:rPr lang="fr-FR" sz="1200" b="1" dirty="0">
                <a:solidFill>
                  <a:srgbClr val="ED7D31"/>
                </a:solidFill>
                <a:latin typeface="Comic Sans MS" panose="030F0702030302020204" pitchFamily="66" charset="0"/>
              </a:rPr>
              <a:t>Centre guidé n°1 </a:t>
            </a:r>
            <a:endParaRPr lang="fr-FR" sz="1200" dirty="0">
              <a:solidFill>
                <a:srgbClr val="ED7D31"/>
              </a:solidFill>
              <a:latin typeface="Comic Sans MS" panose="030F0702030302020204" pitchFamily="66" charset="0"/>
            </a:endParaRPr>
          </a:p>
          <a:p>
            <a:pPr marL="177800" algn="just"/>
            <a:r>
              <a:rPr lang="fr-FR" sz="1200" dirty="0" smtClean="0">
                <a:solidFill>
                  <a:srgbClr val="515151"/>
                </a:solidFill>
                <a:latin typeface="Comic Sans MS" panose="030F0702030302020204" pitchFamily="66" charset="0"/>
              </a:rPr>
              <a:t>Tous </a:t>
            </a:r>
            <a:r>
              <a:rPr lang="fr-FR" sz="1200" dirty="0">
                <a:solidFill>
                  <a:srgbClr val="515151"/>
                </a:solidFill>
                <a:latin typeface="Comic Sans MS" panose="030F0702030302020204" pitchFamily="66" charset="0"/>
              </a:rPr>
              <a:t>les élèves sont </a:t>
            </a:r>
            <a:r>
              <a:rPr lang="fr-FR" sz="1200" b="1" dirty="0">
                <a:solidFill>
                  <a:srgbClr val="515151"/>
                </a:solidFill>
                <a:latin typeface="Comic Sans MS" panose="030F0702030302020204" pitchFamily="66" charset="0"/>
              </a:rPr>
              <a:t>regroupés </a:t>
            </a:r>
            <a:r>
              <a:rPr lang="fr-FR" sz="1200" b="1" dirty="0" smtClean="0">
                <a:solidFill>
                  <a:srgbClr val="515151"/>
                </a:solidFill>
                <a:latin typeface="Comic Sans MS" panose="030F0702030302020204" pitchFamily="66" charset="0"/>
              </a:rPr>
              <a:t>au niveau des tables </a:t>
            </a:r>
            <a:r>
              <a:rPr lang="fr-FR" sz="1200" b="1" dirty="0">
                <a:solidFill>
                  <a:srgbClr val="515151"/>
                </a:solidFill>
                <a:latin typeface="Comic Sans MS" panose="030F0702030302020204" pitchFamily="66" charset="0"/>
              </a:rPr>
              <a:t>en "U" ou par terre dans le "U" </a:t>
            </a:r>
            <a:r>
              <a:rPr lang="fr-FR" sz="1200" dirty="0">
                <a:solidFill>
                  <a:srgbClr val="515151"/>
                </a:solidFill>
                <a:latin typeface="Comic Sans MS" panose="030F0702030302020204" pitchFamily="66" charset="0"/>
              </a:rPr>
              <a:t>et réalisent </a:t>
            </a:r>
            <a:r>
              <a:rPr lang="fr-FR" sz="1200" dirty="0" smtClean="0">
                <a:solidFill>
                  <a:srgbClr val="515151"/>
                </a:solidFill>
                <a:latin typeface="Comic Sans MS" panose="030F0702030302020204" pitchFamily="66" charset="0"/>
              </a:rPr>
              <a:t>l'activité du jour (</a:t>
            </a:r>
            <a:r>
              <a:rPr lang="fr-FR" sz="1200" dirty="0">
                <a:solidFill>
                  <a:srgbClr val="515151"/>
                </a:solidFill>
                <a:latin typeface="Comic Sans MS" panose="030F0702030302020204" pitchFamily="66" charset="0"/>
              </a:rPr>
              <a:t>Langage oral ; Jogging d'écriture ; Dictée de mots ; Dictée et analyse de phrases).      </a:t>
            </a:r>
            <a:endParaRPr lang="fr-FR" sz="1200" dirty="0" smtClean="0">
              <a:solidFill>
                <a:srgbClr val="515151"/>
              </a:solidFill>
              <a:latin typeface="Comic Sans MS" panose="030F0702030302020204" pitchFamily="66" charset="0"/>
            </a:endParaRPr>
          </a:p>
          <a:p>
            <a:pPr marL="6286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Rebrassage </a:t>
            </a:r>
            <a:r>
              <a:rPr lang="fr-FR" sz="1200" i="1" dirty="0">
                <a:solidFill>
                  <a:schemeClr val="accent6"/>
                </a:solidFill>
                <a:latin typeface="Comic Sans MS" panose="030F0702030302020204" pitchFamily="66" charset="0"/>
              </a:rPr>
              <a:t>de notions étudiées précédemment + présentation des activités qui seront proposées dans les centres d'autonomie lors des semaines </a:t>
            </a:r>
            <a:r>
              <a:rPr lang="fr-FR" sz="1200" i="1" dirty="0" smtClean="0">
                <a:solidFill>
                  <a:schemeClr val="accent6"/>
                </a:solidFill>
                <a:latin typeface="Comic Sans MS" panose="030F0702030302020204" pitchFamily="66" charset="0"/>
              </a:rPr>
              <a:t>suivantes.</a:t>
            </a:r>
          </a:p>
          <a:p>
            <a:pPr marL="6286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oral ou écrit ; individuel ou collectif.</a:t>
            </a:r>
          </a:p>
          <a:p>
            <a:pPr algn="just"/>
            <a:endParaRPr lang="fr-FR" sz="1200" dirty="0" smtClean="0">
              <a:solidFill>
                <a:srgbClr val="515151"/>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9h00 </a:t>
            </a:r>
            <a:r>
              <a:rPr lang="fr-FR" sz="1200" dirty="0">
                <a:solidFill>
                  <a:srgbClr val="ED7D31"/>
                </a:solidFill>
                <a:latin typeface="Comic Sans MS" panose="030F0702030302020204" pitchFamily="66" charset="0"/>
              </a:rPr>
              <a:t>- 10h00 : </a:t>
            </a:r>
            <a:r>
              <a:rPr lang="fr-FR" sz="1200" b="1" dirty="0">
                <a:solidFill>
                  <a:srgbClr val="ED7D31"/>
                </a:solidFill>
                <a:latin typeface="Comic Sans MS" panose="030F0702030302020204" pitchFamily="66" charset="0"/>
              </a:rPr>
              <a:t>Centre guidé </a:t>
            </a:r>
            <a:r>
              <a:rPr lang="fr-FR" sz="1200" b="1" dirty="0" smtClean="0">
                <a:solidFill>
                  <a:srgbClr val="ED7D31"/>
                </a:solidFill>
                <a:latin typeface="Comic Sans MS" panose="030F0702030302020204" pitchFamily="66" charset="0"/>
              </a:rPr>
              <a:t>n°2</a:t>
            </a:r>
          </a:p>
          <a:p>
            <a:pPr marL="177800" algn="just"/>
            <a:r>
              <a:rPr lang="fr-FR" sz="1200" dirty="0" smtClean="0">
                <a:solidFill>
                  <a:srgbClr val="515151"/>
                </a:solidFill>
                <a:latin typeface="Comic Sans MS" panose="030F0702030302020204" pitchFamily="66" charset="0"/>
              </a:rPr>
              <a:t>Séance </a:t>
            </a:r>
            <a:r>
              <a:rPr lang="fr-FR" sz="1200" dirty="0">
                <a:solidFill>
                  <a:srgbClr val="515151"/>
                </a:solidFill>
                <a:latin typeface="Comic Sans MS" panose="030F0702030302020204" pitchFamily="66" charset="0"/>
              </a:rPr>
              <a:t>de </a:t>
            </a:r>
            <a:r>
              <a:rPr lang="fr-FR" sz="1200" b="1" dirty="0">
                <a:solidFill>
                  <a:srgbClr val="515151"/>
                </a:solidFill>
                <a:latin typeface="Comic Sans MS" panose="030F0702030302020204" pitchFamily="66" charset="0"/>
              </a:rPr>
              <a:t>Français</a:t>
            </a:r>
            <a:r>
              <a:rPr lang="fr-FR" sz="1200" dirty="0">
                <a:solidFill>
                  <a:srgbClr val="515151"/>
                </a:solidFill>
                <a:latin typeface="Comic Sans MS" panose="030F0702030302020204" pitchFamily="66" charset="0"/>
              </a:rPr>
              <a:t> (Grammaire ; Conjugaison ; Orthographe ; Lexique ; Production écrite) sous forme de </a:t>
            </a:r>
            <a:r>
              <a:rPr lang="fr-FR" sz="1200" b="1" dirty="0">
                <a:solidFill>
                  <a:srgbClr val="515151"/>
                </a:solidFill>
                <a:latin typeface="Comic Sans MS" panose="030F0702030302020204" pitchFamily="66" charset="0"/>
              </a:rPr>
              <a:t>deux créneaux de 30 minutes</a:t>
            </a:r>
            <a:r>
              <a:rPr lang="fr-FR" sz="1200" dirty="0">
                <a:solidFill>
                  <a:srgbClr val="515151"/>
                </a:solidFill>
                <a:latin typeface="Comic Sans MS" panose="030F0702030302020204" pitchFamily="66" charset="0"/>
              </a:rPr>
              <a:t>. Pendant qu'un groupe travaille avec l'enseignant, les autres sont en centres d'autonomie</a:t>
            </a:r>
            <a:r>
              <a:rPr lang="fr-FR" sz="1200" dirty="0" smtClean="0">
                <a:solidFill>
                  <a:srgbClr val="515151"/>
                </a:solidFill>
                <a:latin typeface="Comic Sans MS" panose="030F0702030302020204" pitchFamily="66" charset="0"/>
              </a:rPr>
              <a:t>.</a:t>
            </a:r>
            <a:endParaRPr lang="fr-FR" sz="1200" dirty="0">
              <a:solidFill>
                <a:srgbClr val="515151"/>
              </a:solidFill>
              <a:latin typeface="Comic Sans MS" panose="030F0702030302020204" pitchFamily="66" charset="0"/>
            </a:endParaRPr>
          </a:p>
          <a:p>
            <a:pPr marL="6286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Découverte </a:t>
            </a:r>
            <a:r>
              <a:rPr lang="fr-FR" sz="1200" i="1" dirty="0">
                <a:solidFill>
                  <a:schemeClr val="accent6"/>
                </a:solidFill>
                <a:latin typeface="Comic Sans MS" panose="030F0702030302020204" pitchFamily="66" charset="0"/>
              </a:rPr>
              <a:t>et construction de nouvelles </a:t>
            </a:r>
            <a:r>
              <a:rPr lang="fr-FR" sz="1200" i="1" dirty="0" smtClean="0">
                <a:solidFill>
                  <a:schemeClr val="accent6"/>
                </a:solidFill>
                <a:latin typeface="Comic Sans MS" panose="030F0702030302020204" pitchFamily="66" charset="0"/>
              </a:rPr>
              <a:t>notions.</a:t>
            </a:r>
            <a:endParaRPr lang="fr-FR" sz="1200" i="1" dirty="0">
              <a:solidFill>
                <a:schemeClr val="accent6"/>
              </a:solidFill>
              <a:latin typeface="Comic Sans MS" panose="030F0702030302020204" pitchFamily="66" charset="0"/>
            </a:endParaRPr>
          </a:p>
          <a:p>
            <a:pPr marL="6286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en demi-classe ; oral et écrit.</a:t>
            </a:r>
          </a:p>
          <a:p>
            <a:pPr algn="just"/>
            <a:endParaRPr lang="fr-FR" sz="1200" dirty="0" smtClean="0">
              <a:solidFill>
                <a:srgbClr val="515151"/>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10h20 </a:t>
            </a:r>
            <a:r>
              <a:rPr lang="fr-FR" sz="1200" dirty="0">
                <a:solidFill>
                  <a:srgbClr val="ED7D31"/>
                </a:solidFill>
                <a:latin typeface="Comic Sans MS" panose="030F0702030302020204" pitchFamily="66" charset="0"/>
              </a:rPr>
              <a:t>- 10h25 : </a:t>
            </a:r>
            <a:r>
              <a:rPr lang="fr-FR" sz="1200" b="1" dirty="0">
                <a:solidFill>
                  <a:srgbClr val="ED7D31"/>
                </a:solidFill>
                <a:latin typeface="Comic Sans MS" panose="030F0702030302020204" pitchFamily="66" charset="0"/>
              </a:rPr>
              <a:t>Retour au calme </a:t>
            </a:r>
          </a:p>
          <a:p>
            <a:pPr marL="177800" algn="just"/>
            <a:r>
              <a:rPr lang="fr-FR" sz="1200" dirty="0" smtClean="0">
                <a:solidFill>
                  <a:srgbClr val="515151"/>
                </a:solidFill>
                <a:latin typeface="Comic Sans MS" panose="030F0702030302020204" pitchFamily="66" charset="0"/>
              </a:rPr>
              <a:t>Ecoute </a:t>
            </a:r>
            <a:r>
              <a:rPr lang="fr-FR" sz="1200" dirty="0">
                <a:solidFill>
                  <a:srgbClr val="515151"/>
                </a:solidFill>
                <a:latin typeface="Comic Sans MS" panose="030F0702030302020204" pitchFamily="66" charset="0"/>
              </a:rPr>
              <a:t>musicale ; Lecture offerte ; </a:t>
            </a:r>
            <a:r>
              <a:rPr lang="fr-FR" sz="1200" dirty="0" smtClean="0">
                <a:solidFill>
                  <a:srgbClr val="515151"/>
                </a:solidFill>
                <a:latin typeface="Comic Sans MS" panose="030F0702030302020204" pitchFamily="66" charset="0"/>
              </a:rPr>
              <a:t>Relaxation. </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Recentrage </a:t>
            </a:r>
            <a:r>
              <a:rPr lang="fr-FR" sz="1200" i="1" dirty="0">
                <a:solidFill>
                  <a:schemeClr val="accent6"/>
                </a:solidFill>
                <a:latin typeface="Comic Sans MS" panose="030F0702030302020204" pitchFamily="66" charset="0"/>
              </a:rPr>
              <a:t>de la </a:t>
            </a:r>
            <a:r>
              <a:rPr lang="fr-FR" sz="1200" i="1" dirty="0" smtClean="0">
                <a:solidFill>
                  <a:schemeClr val="accent6"/>
                </a:solidFill>
                <a:latin typeface="Comic Sans MS" panose="030F0702030302020204" pitchFamily="66" charset="0"/>
              </a:rPr>
              <a:t>concentration.</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oral collectif.  </a:t>
            </a:r>
          </a:p>
          <a:p>
            <a:pPr algn="just"/>
            <a:endParaRPr lang="fr-FR" sz="1200" dirty="0" smtClean="0">
              <a:solidFill>
                <a:srgbClr val="ED7D31"/>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10h25 - 10h40 : </a:t>
            </a:r>
            <a:r>
              <a:rPr lang="fr-FR" sz="1200" b="1" dirty="0" smtClean="0">
                <a:solidFill>
                  <a:srgbClr val="ED7D31"/>
                </a:solidFill>
                <a:latin typeface="Comic Sans MS" panose="030F0702030302020204" pitchFamily="66" charset="0"/>
              </a:rPr>
              <a:t>Centre guidé n°3</a:t>
            </a:r>
          </a:p>
          <a:p>
            <a:pPr marL="177800" algn="just"/>
            <a:r>
              <a:rPr lang="fr-FR" sz="1200" dirty="0" smtClean="0">
                <a:solidFill>
                  <a:srgbClr val="515151"/>
                </a:solidFill>
                <a:latin typeface="Comic Sans MS" panose="030F0702030302020204" pitchFamily="66" charset="0"/>
              </a:rPr>
              <a:t>Séance de </a:t>
            </a:r>
            <a:r>
              <a:rPr lang="fr-FR" sz="1200" b="1" dirty="0" smtClean="0">
                <a:solidFill>
                  <a:srgbClr val="515151"/>
                </a:solidFill>
                <a:latin typeface="Comic Sans MS" panose="030F0702030302020204" pitchFamily="66" charset="0"/>
              </a:rPr>
              <a:t>Calcul mental</a:t>
            </a:r>
            <a:r>
              <a:rPr lang="fr-FR" sz="1200" dirty="0" smtClean="0">
                <a:solidFill>
                  <a:srgbClr val="515151"/>
                </a:solidFill>
                <a:latin typeface="Comic Sans MS" panose="030F0702030302020204" pitchFamily="66" charset="0"/>
              </a:rPr>
              <a:t>. Pendant qu'un groupe travaille avec l'enseignant, les autres sont en autonomie et réalisent une séance de </a:t>
            </a:r>
            <a:r>
              <a:rPr lang="fr-FR" sz="1200" b="1" dirty="0" smtClean="0">
                <a:solidFill>
                  <a:srgbClr val="515151"/>
                </a:solidFill>
                <a:latin typeface="Comic Sans MS" panose="030F0702030302020204" pitchFamily="66" charset="0"/>
              </a:rPr>
              <a:t>Calcul fluence</a:t>
            </a:r>
            <a:r>
              <a:rPr lang="fr-FR" sz="1200" dirty="0" smtClean="0">
                <a:solidFill>
                  <a:srgbClr val="515151"/>
                </a:solidFill>
                <a:latin typeface="Comic Sans MS" panose="030F0702030302020204" pitchFamily="66" charset="0"/>
              </a:rPr>
              <a:t>. </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Découverte </a:t>
            </a:r>
            <a:r>
              <a:rPr lang="fr-FR" sz="1200" i="1" dirty="0">
                <a:solidFill>
                  <a:schemeClr val="accent6"/>
                </a:solidFill>
                <a:latin typeface="Comic Sans MS" panose="030F0702030302020204" pitchFamily="66" charset="0"/>
              </a:rPr>
              <a:t>et construction de nouvelles notions. </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en demi-classe ; oral et écrit.</a:t>
            </a:r>
          </a:p>
          <a:p>
            <a:pPr algn="just"/>
            <a:endParaRPr lang="fr-FR" sz="1200" dirty="0" smtClean="0">
              <a:solidFill>
                <a:srgbClr val="515151"/>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10h40 </a:t>
            </a:r>
            <a:r>
              <a:rPr lang="fr-FR" sz="1200" dirty="0">
                <a:solidFill>
                  <a:srgbClr val="ED7D31"/>
                </a:solidFill>
                <a:latin typeface="Comic Sans MS" panose="030F0702030302020204" pitchFamily="66" charset="0"/>
              </a:rPr>
              <a:t>- 11h30 : </a:t>
            </a:r>
            <a:r>
              <a:rPr lang="fr-FR" sz="1200" b="1" dirty="0">
                <a:solidFill>
                  <a:srgbClr val="ED7D31"/>
                </a:solidFill>
                <a:latin typeface="Comic Sans MS" panose="030F0702030302020204" pitchFamily="66" charset="0"/>
              </a:rPr>
              <a:t>Centre guidé n°4 </a:t>
            </a:r>
            <a:endParaRPr lang="fr-FR" sz="1200" b="1" dirty="0" smtClean="0">
              <a:solidFill>
                <a:srgbClr val="ED7D31"/>
              </a:solidFill>
              <a:latin typeface="Comic Sans MS" panose="030F0702030302020204" pitchFamily="66" charset="0"/>
            </a:endParaRPr>
          </a:p>
          <a:p>
            <a:pPr marL="177800" algn="just"/>
            <a:r>
              <a:rPr lang="fr-FR" sz="1200" dirty="0" smtClean="0">
                <a:solidFill>
                  <a:srgbClr val="515151"/>
                </a:solidFill>
                <a:latin typeface="Comic Sans MS" panose="030F0702030302020204" pitchFamily="66" charset="0"/>
              </a:rPr>
              <a:t>Séance </a:t>
            </a:r>
            <a:r>
              <a:rPr lang="fr-FR" sz="1200" dirty="0">
                <a:solidFill>
                  <a:srgbClr val="515151"/>
                </a:solidFill>
                <a:latin typeface="Comic Sans MS" panose="030F0702030302020204" pitchFamily="66" charset="0"/>
              </a:rPr>
              <a:t>de </a:t>
            </a:r>
            <a:r>
              <a:rPr lang="fr-FR" sz="1200" b="1" dirty="0">
                <a:solidFill>
                  <a:srgbClr val="515151"/>
                </a:solidFill>
                <a:latin typeface="Comic Sans MS" panose="030F0702030302020204" pitchFamily="66" charset="0"/>
              </a:rPr>
              <a:t>Mathématiques</a:t>
            </a:r>
            <a:r>
              <a:rPr lang="fr-FR" sz="1200" dirty="0">
                <a:solidFill>
                  <a:srgbClr val="515151"/>
                </a:solidFill>
                <a:latin typeface="Comic Sans MS" panose="030F0702030302020204" pitchFamily="66" charset="0"/>
              </a:rPr>
              <a:t> (Numération ; Calcul ; Géométrie ; Mesures ; Problèmes). sous forme de </a:t>
            </a:r>
            <a:r>
              <a:rPr lang="fr-FR" sz="1200" b="1" dirty="0">
                <a:solidFill>
                  <a:srgbClr val="515151"/>
                </a:solidFill>
                <a:latin typeface="Comic Sans MS" panose="030F0702030302020204" pitchFamily="66" charset="0"/>
              </a:rPr>
              <a:t>deux créneaux de 30 minutes</a:t>
            </a:r>
            <a:r>
              <a:rPr lang="fr-FR" sz="1200" dirty="0">
                <a:solidFill>
                  <a:srgbClr val="515151"/>
                </a:solidFill>
                <a:latin typeface="Comic Sans MS" panose="030F0702030302020204" pitchFamily="66" charset="0"/>
              </a:rPr>
              <a:t>. Pendant qu'un groupe travaille avec l'enseignant, les autres sont en centres d'autonomie. </a:t>
            </a:r>
            <a:endParaRPr lang="fr-FR" sz="1200" dirty="0" smtClean="0">
              <a:solidFill>
                <a:srgbClr val="515151"/>
              </a:solidFill>
              <a:latin typeface="Comic Sans MS" panose="030F0702030302020204" pitchFamily="66" charset="0"/>
            </a:endParaRP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Découverte </a:t>
            </a:r>
            <a:r>
              <a:rPr lang="fr-FR" sz="1200" i="1" dirty="0">
                <a:solidFill>
                  <a:schemeClr val="accent6"/>
                </a:solidFill>
                <a:latin typeface="Comic Sans MS" panose="030F0702030302020204" pitchFamily="66" charset="0"/>
              </a:rPr>
              <a:t>et construction de nouvelles </a:t>
            </a:r>
            <a:r>
              <a:rPr lang="fr-FR" sz="1200" i="1" dirty="0" smtClean="0">
                <a:solidFill>
                  <a:schemeClr val="accent6"/>
                </a:solidFill>
                <a:latin typeface="Comic Sans MS" panose="030F0702030302020204" pitchFamily="66" charset="0"/>
              </a:rPr>
              <a:t>notions.</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en demi-classe ; oral et écrit.</a:t>
            </a:r>
          </a:p>
          <a:p>
            <a:pPr algn="just"/>
            <a:endParaRPr lang="fr-FR" sz="1200" dirty="0" smtClean="0">
              <a:solidFill>
                <a:srgbClr val="515151"/>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11h30 </a:t>
            </a:r>
            <a:r>
              <a:rPr lang="fr-FR" sz="1200" dirty="0">
                <a:solidFill>
                  <a:srgbClr val="ED7D31"/>
                </a:solidFill>
                <a:latin typeface="Comic Sans MS" panose="030F0702030302020204" pitchFamily="66" charset="0"/>
              </a:rPr>
              <a:t>- 11h45 : </a:t>
            </a:r>
            <a:r>
              <a:rPr lang="fr-FR" sz="1200" b="1" dirty="0" smtClean="0">
                <a:solidFill>
                  <a:srgbClr val="ED7D31"/>
                </a:solidFill>
                <a:latin typeface="Comic Sans MS" panose="030F0702030302020204" pitchFamily="66" charset="0"/>
              </a:rPr>
              <a:t>Ateliers d’Anglais </a:t>
            </a:r>
            <a:endParaRPr lang="fr-FR" sz="1200" dirty="0" smtClean="0">
              <a:solidFill>
                <a:srgbClr val="ED7D31"/>
              </a:solidFill>
              <a:latin typeface="Comic Sans MS" panose="030F0702030302020204" pitchFamily="66" charset="0"/>
            </a:endParaRPr>
          </a:p>
          <a:p>
            <a:pPr marL="177800" algn="just"/>
            <a:r>
              <a:rPr lang="fr-FR" sz="1200" dirty="0" smtClean="0">
                <a:solidFill>
                  <a:srgbClr val="515151"/>
                </a:solidFill>
                <a:latin typeface="Comic Sans MS" panose="030F0702030302020204" pitchFamily="66" charset="0"/>
              </a:rPr>
              <a:t>Séance </a:t>
            </a:r>
            <a:r>
              <a:rPr lang="fr-FR" sz="1200" dirty="0">
                <a:solidFill>
                  <a:srgbClr val="515151"/>
                </a:solidFill>
                <a:latin typeface="Comic Sans MS" panose="030F0702030302020204" pitchFamily="66" charset="0"/>
              </a:rPr>
              <a:t>de </a:t>
            </a:r>
            <a:r>
              <a:rPr lang="fr-FR" sz="1200" b="1" dirty="0">
                <a:solidFill>
                  <a:srgbClr val="515151"/>
                </a:solidFill>
                <a:latin typeface="Comic Sans MS" panose="030F0702030302020204" pitchFamily="66" charset="0"/>
              </a:rPr>
              <a:t>Langue vivante </a:t>
            </a:r>
            <a:r>
              <a:rPr lang="fr-FR" sz="1200" dirty="0" smtClean="0">
                <a:solidFill>
                  <a:srgbClr val="515151"/>
                </a:solidFill>
                <a:latin typeface="Comic Sans MS" panose="030F0702030302020204" pitchFamily="66" charset="0"/>
              </a:rPr>
              <a:t>réalisée </a:t>
            </a:r>
            <a:r>
              <a:rPr lang="fr-FR" sz="1200" dirty="0">
                <a:solidFill>
                  <a:srgbClr val="515151"/>
                </a:solidFill>
                <a:latin typeface="Comic Sans MS" panose="030F0702030302020204" pitchFamily="66" charset="0"/>
              </a:rPr>
              <a:t>sous forme de </a:t>
            </a:r>
            <a:r>
              <a:rPr lang="fr-FR" sz="1200" b="1" dirty="0">
                <a:solidFill>
                  <a:srgbClr val="515151"/>
                </a:solidFill>
                <a:latin typeface="Comic Sans MS" panose="030F0702030302020204" pitchFamily="66" charset="0"/>
              </a:rPr>
              <a:t>créneaux de 15 minutes </a:t>
            </a:r>
            <a:r>
              <a:rPr lang="fr-FR" sz="1200" dirty="0">
                <a:solidFill>
                  <a:srgbClr val="515151"/>
                </a:solidFill>
                <a:latin typeface="Comic Sans MS" panose="030F0702030302020204" pitchFamily="66" charset="0"/>
              </a:rPr>
              <a:t>quotidienne afin de favoriser la mémorisation </a:t>
            </a:r>
            <a:r>
              <a:rPr lang="fr-FR" sz="1200" dirty="0" smtClean="0">
                <a:solidFill>
                  <a:srgbClr val="515151"/>
                </a:solidFill>
                <a:latin typeface="Comic Sans MS" panose="030F0702030302020204" pitchFamily="66" charset="0"/>
              </a:rPr>
              <a:t>(découverte </a:t>
            </a:r>
            <a:r>
              <a:rPr lang="fr-FR" sz="1200" dirty="0">
                <a:solidFill>
                  <a:srgbClr val="515151"/>
                </a:solidFill>
                <a:latin typeface="Comic Sans MS" panose="030F0702030302020204" pitchFamily="66" charset="0"/>
              </a:rPr>
              <a:t>; </a:t>
            </a:r>
            <a:r>
              <a:rPr lang="fr-FR" sz="1200" dirty="0" smtClean="0">
                <a:solidFill>
                  <a:srgbClr val="515151"/>
                </a:solidFill>
                <a:latin typeface="Comic Sans MS" panose="030F0702030302020204" pitchFamily="66" charset="0"/>
              </a:rPr>
              <a:t>atelier </a:t>
            </a:r>
            <a:r>
              <a:rPr lang="fr-FR" sz="1200" dirty="0">
                <a:solidFill>
                  <a:srgbClr val="515151"/>
                </a:solidFill>
                <a:latin typeface="Comic Sans MS" panose="030F0702030302020204" pitchFamily="66" charset="0"/>
              </a:rPr>
              <a:t>d'apprentissage (x2) ; p</a:t>
            </a:r>
            <a:r>
              <a:rPr lang="fr-FR" sz="1200" dirty="0" smtClean="0">
                <a:solidFill>
                  <a:srgbClr val="515151"/>
                </a:solidFill>
                <a:latin typeface="Comic Sans MS" panose="030F0702030302020204" pitchFamily="66" charset="0"/>
              </a:rPr>
              <a:t>rolongement avec </a:t>
            </a:r>
            <a:r>
              <a:rPr lang="fr-FR" sz="1200" dirty="0">
                <a:solidFill>
                  <a:srgbClr val="515151"/>
                </a:solidFill>
                <a:latin typeface="Comic Sans MS" panose="030F0702030302020204" pitchFamily="66" charset="0"/>
              </a:rPr>
              <a:t>un chant ou une histoire).     </a:t>
            </a:r>
            <a:endParaRPr lang="fr-FR" sz="1200" dirty="0" smtClean="0">
              <a:solidFill>
                <a:srgbClr val="515151"/>
              </a:solidFill>
              <a:latin typeface="Comic Sans MS" panose="030F0702030302020204" pitchFamily="66" charset="0"/>
            </a:endParaRP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Découverte </a:t>
            </a:r>
            <a:r>
              <a:rPr lang="fr-FR" sz="1200" i="1" dirty="0">
                <a:solidFill>
                  <a:schemeClr val="accent6"/>
                </a:solidFill>
                <a:latin typeface="Comic Sans MS" panose="030F0702030302020204" pitchFamily="66" charset="0"/>
              </a:rPr>
              <a:t>et construction de nouvelles </a:t>
            </a:r>
            <a:r>
              <a:rPr lang="fr-FR" sz="1200" i="1" dirty="0" smtClean="0">
                <a:solidFill>
                  <a:schemeClr val="accent6"/>
                </a:solidFill>
                <a:latin typeface="Comic Sans MS" panose="030F0702030302020204" pitchFamily="66" charset="0"/>
              </a:rPr>
              <a:t>notions.</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oral collectif.</a:t>
            </a:r>
          </a:p>
          <a:p>
            <a:pPr algn="just"/>
            <a:r>
              <a:rPr lang="fr-FR" sz="1200" dirty="0">
                <a:solidFill>
                  <a:srgbClr val="515151"/>
                </a:solidFill>
                <a:latin typeface="Comic Sans MS" panose="030F0702030302020204" pitchFamily="66" charset="0"/>
              </a:rPr>
              <a:t> </a:t>
            </a:r>
          </a:p>
          <a:p>
            <a:pPr marL="171450" indent="-171450" algn="just">
              <a:buFont typeface="Arial" panose="020B0604020202020204" pitchFamily="34" charset="0"/>
              <a:buChar char="•"/>
            </a:pPr>
            <a:r>
              <a:rPr lang="fr-FR" sz="1200" dirty="0">
                <a:solidFill>
                  <a:srgbClr val="ED7D31"/>
                </a:solidFill>
                <a:latin typeface="Comic Sans MS" panose="030F0702030302020204" pitchFamily="66" charset="0"/>
              </a:rPr>
              <a:t>13h45 - 14h15 : </a:t>
            </a:r>
            <a:r>
              <a:rPr lang="fr-FR" sz="1200" b="1" dirty="0">
                <a:solidFill>
                  <a:srgbClr val="ED7D31"/>
                </a:solidFill>
                <a:latin typeface="Comic Sans MS" panose="030F0702030302020204" pitchFamily="66" charset="0"/>
              </a:rPr>
              <a:t>Centre de validation des compétences / SOS maîtresse </a:t>
            </a:r>
          </a:p>
          <a:p>
            <a:pPr marL="177800" algn="just"/>
            <a:r>
              <a:rPr lang="fr-FR" sz="1200" dirty="0" smtClean="0">
                <a:solidFill>
                  <a:srgbClr val="515151"/>
                </a:solidFill>
                <a:latin typeface="Comic Sans MS" panose="030F0702030302020204" pitchFamily="66" charset="0"/>
              </a:rPr>
              <a:t>Les </a:t>
            </a:r>
            <a:r>
              <a:rPr lang="fr-FR" sz="1200" dirty="0">
                <a:solidFill>
                  <a:srgbClr val="515151"/>
                </a:solidFill>
                <a:latin typeface="Comic Sans MS" panose="030F0702030302020204" pitchFamily="66" charset="0"/>
              </a:rPr>
              <a:t>élèves qui sont prêts </a:t>
            </a:r>
            <a:r>
              <a:rPr lang="fr-FR" sz="1200" b="1" dirty="0">
                <a:solidFill>
                  <a:srgbClr val="515151"/>
                </a:solidFill>
                <a:latin typeface="Comic Sans MS" panose="030F0702030302020204" pitchFamily="66" charset="0"/>
              </a:rPr>
              <a:t>valident les compétences travaillées </a:t>
            </a:r>
            <a:r>
              <a:rPr lang="fr-FR" sz="1200" dirty="0">
                <a:solidFill>
                  <a:srgbClr val="515151"/>
                </a:solidFill>
                <a:latin typeface="Comic Sans MS" panose="030F0702030302020204" pitchFamily="66" charset="0"/>
              </a:rPr>
              <a:t>auparavant pendant que l'enseignant </a:t>
            </a:r>
            <a:r>
              <a:rPr lang="fr-FR" sz="1200" b="1" dirty="0">
                <a:solidFill>
                  <a:srgbClr val="515151"/>
                </a:solidFill>
                <a:latin typeface="Comic Sans MS" panose="030F0702030302020204" pitchFamily="66" charset="0"/>
              </a:rPr>
              <a:t>reprend des notions non comprises avec les élèves en difficulté</a:t>
            </a:r>
            <a:r>
              <a:rPr lang="fr-FR" sz="1200" dirty="0">
                <a:solidFill>
                  <a:srgbClr val="515151"/>
                </a:solidFill>
                <a:latin typeface="Comic Sans MS" panose="030F0702030302020204" pitchFamily="66" charset="0"/>
              </a:rPr>
              <a:t>.                                                                                                                                                                   </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Ecrit </a:t>
            </a:r>
            <a:r>
              <a:rPr lang="fr-FR" sz="1200" i="1" dirty="0">
                <a:solidFill>
                  <a:schemeClr val="accent6"/>
                </a:solidFill>
                <a:latin typeface="Comic Sans MS" panose="030F0702030302020204" pitchFamily="66" charset="0"/>
              </a:rPr>
              <a:t>individuel pour la plupart des élèves / oral et écrit collectif pour les élèves ayant besoin d'aide. </a:t>
            </a:r>
          </a:p>
        </p:txBody>
      </p:sp>
    </p:spTree>
    <p:extLst>
      <p:ext uri="{BB962C8B-B14F-4D97-AF65-F5344CB8AC3E}">
        <p14:creationId xmlns:p14="http://schemas.microsoft.com/office/powerpoint/2010/main" val="146553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472" y="176285"/>
            <a:ext cx="5603009" cy="461665"/>
          </a:xfrm>
          <a:prstGeom prst="rect">
            <a:avLst/>
          </a:prstGeom>
          <a:noFill/>
        </p:spPr>
        <p:txBody>
          <a:bodyPr wrap="none" rtlCol="0">
            <a:spAutoFit/>
          </a:bodyPr>
          <a:lstStyle/>
          <a:p>
            <a:r>
              <a:rPr lang="fr-FR" sz="2400" dirty="0" smtClean="0">
                <a:latin typeface="MTF Hello Again" panose="02000500000000000000" pitchFamily="2" charset="0"/>
              </a:rPr>
              <a:t>Le déroulement type d’une journée de classe (3)</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11</a:t>
            </a:r>
            <a:endParaRPr lang="fr-FR" sz="2000" dirty="0">
              <a:solidFill>
                <a:schemeClr val="tx1"/>
              </a:solidFill>
              <a:latin typeface="MTF Hello Again" panose="02000500000000000000" pitchFamily="2" charset="0"/>
            </a:endParaRPr>
          </a:p>
        </p:txBody>
      </p:sp>
      <p:sp>
        <p:nvSpPr>
          <p:cNvPr id="9" name="Rectangle 8"/>
          <p:cNvSpPr/>
          <p:nvPr/>
        </p:nvSpPr>
        <p:spPr>
          <a:xfrm>
            <a:off x="220977" y="780825"/>
            <a:ext cx="6480000" cy="3970318"/>
          </a:xfrm>
          <a:prstGeom prst="rect">
            <a:avLst/>
          </a:prstGeom>
        </p:spPr>
        <p:txBody>
          <a:bodyPr>
            <a:spAutoFit/>
          </a:bodyPr>
          <a:lstStyle/>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14h15 </a:t>
            </a:r>
            <a:r>
              <a:rPr lang="fr-FR" sz="1200" dirty="0">
                <a:solidFill>
                  <a:srgbClr val="ED7D31"/>
                </a:solidFill>
                <a:latin typeface="Comic Sans MS" panose="030F0702030302020204" pitchFamily="66" charset="0"/>
              </a:rPr>
              <a:t>- 15h10 : </a:t>
            </a:r>
            <a:endParaRPr lang="fr-FR" sz="1200" dirty="0" smtClean="0">
              <a:solidFill>
                <a:srgbClr val="ED7D31"/>
              </a:solidFill>
              <a:latin typeface="Comic Sans MS" panose="030F0702030302020204" pitchFamily="66" charset="0"/>
            </a:endParaRPr>
          </a:p>
          <a:p>
            <a:pPr marL="177800" algn="just"/>
            <a:r>
              <a:rPr lang="fr-FR" sz="1200" dirty="0" smtClean="0">
                <a:solidFill>
                  <a:srgbClr val="515151"/>
                </a:solidFill>
                <a:latin typeface="Comic Sans MS" panose="030F0702030302020204" pitchFamily="66" charset="0"/>
              </a:rPr>
              <a:t>Séance </a:t>
            </a:r>
            <a:r>
              <a:rPr lang="fr-FR" sz="1200" dirty="0">
                <a:solidFill>
                  <a:srgbClr val="515151"/>
                </a:solidFill>
                <a:latin typeface="Comic Sans MS" panose="030F0702030302020204" pitchFamily="66" charset="0"/>
              </a:rPr>
              <a:t>de Questionner le Monde ou de </a:t>
            </a:r>
            <a:r>
              <a:rPr lang="fr-FR" sz="1200" dirty="0" smtClean="0">
                <a:solidFill>
                  <a:srgbClr val="515151"/>
                </a:solidFill>
                <a:latin typeface="Comic Sans MS" panose="030F0702030302020204" pitchFamily="66" charset="0"/>
              </a:rPr>
              <a:t>Lecture                                                                           </a:t>
            </a:r>
          </a:p>
          <a:p>
            <a:pPr marL="6286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Découverte </a:t>
            </a:r>
            <a:r>
              <a:rPr lang="fr-FR" sz="1200" i="1" dirty="0">
                <a:solidFill>
                  <a:schemeClr val="accent6"/>
                </a:solidFill>
                <a:latin typeface="Comic Sans MS" panose="030F0702030302020204" pitchFamily="66" charset="0"/>
              </a:rPr>
              <a:t>et construction de nouvelles </a:t>
            </a:r>
            <a:r>
              <a:rPr lang="fr-FR" sz="1200" i="1" dirty="0" smtClean="0">
                <a:solidFill>
                  <a:schemeClr val="accent6"/>
                </a:solidFill>
                <a:latin typeface="Comic Sans MS" panose="030F0702030302020204" pitchFamily="66" charset="0"/>
              </a:rPr>
              <a:t>notions.</a:t>
            </a:r>
          </a:p>
          <a:p>
            <a:pPr marL="6286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oral ou écrit ; collectif ou en demi-classe. </a:t>
            </a:r>
          </a:p>
          <a:p>
            <a:pPr algn="just"/>
            <a:endParaRPr lang="fr-FR" sz="1200" dirty="0" smtClean="0">
              <a:solidFill>
                <a:srgbClr val="ED7D31"/>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15h10 </a:t>
            </a:r>
            <a:r>
              <a:rPr lang="fr-FR" sz="1200" dirty="0">
                <a:solidFill>
                  <a:srgbClr val="ED7D31"/>
                </a:solidFill>
                <a:latin typeface="Comic Sans MS" panose="030F0702030302020204" pitchFamily="66" charset="0"/>
              </a:rPr>
              <a:t>- 15h20 </a:t>
            </a:r>
            <a:r>
              <a:rPr lang="fr-FR" sz="1200" b="1" dirty="0">
                <a:solidFill>
                  <a:srgbClr val="ED7D31"/>
                </a:solidFill>
                <a:latin typeface="Comic Sans MS" panose="030F0702030302020204" pitchFamily="66" charset="0"/>
              </a:rPr>
              <a:t>: "Silence on lit" </a:t>
            </a:r>
          </a:p>
          <a:p>
            <a:pPr marL="177800" algn="just"/>
            <a:r>
              <a:rPr lang="fr-FR" sz="1200" dirty="0" smtClean="0">
                <a:solidFill>
                  <a:srgbClr val="515151"/>
                </a:solidFill>
                <a:latin typeface="Comic Sans MS" panose="030F0702030302020204" pitchFamily="66" charset="0"/>
              </a:rPr>
              <a:t>Séance </a:t>
            </a:r>
            <a:r>
              <a:rPr lang="fr-FR" sz="1200" dirty="0">
                <a:solidFill>
                  <a:srgbClr val="515151"/>
                </a:solidFill>
                <a:latin typeface="Comic Sans MS" panose="030F0702030302020204" pitchFamily="66" charset="0"/>
              </a:rPr>
              <a:t>de </a:t>
            </a:r>
            <a:r>
              <a:rPr lang="fr-FR" sz="1200" b="1" dirty="0">
                <a:solidFill>
                  <a:srgbClr val="515151"/>
                </a:solidFill>
                <a:latin typeface="Comic Sans MS" panose="030F0702030302020204" pitchFamily="66" charset="0"/>
              </a:rPr>
              <a:t>lecture individuelle et personnelle</a:t>
            </a:r>
            <a:r>
              <a:rPr lang="fr-FR" sz="1200" dirty="0">
                <a:solidFill>
                  <a:srgbClr val="515151"/>
                </a:solidFill>
                <a:latin typeface="Comic Sans MS" panose="030F0702030302020204" pitchFamily="66" charset="0"/>
              </a:rPr>
              <a:t> dont l'objectif principal est la lecture plaisir</a:t>
            </a:r>
            <a:r>
              <a:rPr lang="fr-FR" sz="1200" dirty="0" smtClean="0">
                <a:solidFill>
                  <a:srgbClr val="515151"/>
                </a:solidFill>
                <a:latin typeface="Comic Sans MS" panose="030F0702030302020204" pitchFamily="66" charset="0"/>
              </a:rPr>
              <a:t>.</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Pause</a:t>
            </a:r>
            <a:r>
              <a:rPr lang="fr-FR" sz="1200" i="1" dirty="0">
                <a:solidFill>
                  <a:schemeClr val="accent6"/>
                </a:solidFill>
                <a:latin typeface="Comic Sans MS" panose="030F0702030302020204" pitchFamily="66" charset="0"/>
              </a:rPr>
              <a:t>, temps de détente.   </a:t>
            </a:r>
            <a:endParaRPr lang="fr-FR" sz="1200" i="1" dirty="0" smtClean="0">
              <a:solidFill>
                <a:schemeClr val="accent6"/>
              </a:solidFill>
              <a:latin typeface="Comic Sans MS" panose="030F0702030302020204" pitchFamily="66" charset="0"/>
            </a:endParaRP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a:t>
            </a:r>
            <a:r>
              <a:rPr lang="fr-FR" sz="1200" i="1" dirty="0">
                <a:solidFill>
                  <a:schemeClr val="accent6"/>
                </a:solidFill>
                <a:latin typeface="Comic Sans MS" panose="030F0702030302020204" pitchFamily="66" charset="0"/>
              </a:rPr>
              <a:t>oral individuel.</a:t>
            </a:r>
          </a:p>
          <a:p>
            <a:pPr algn="just"/>
            <a:endParaRPr lang="fr-FR" sz="1200" dirty="0" smtClean="0">
              <a:solidFill>
                <a:srgbClr val="515151"/>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ED7D31"/>
                </a:solidFill>
                <a:latin typeface="Comic Sans MS" panose="030F0702030302020204" pitchFamily="66" charset="0"/>
              </a:rPr>
              <a:t>15h20 </a:t>
            </a:r>
            <a:r>
              <a:rPr lang="fr-FR" sz="1200" dirty="0">
                <a:solidFill>
                  <a:srgbClr val="ED7D31"/>
                </a:solidFill>
                <a:latin typeface="Comic Sans MS" panose="030F0702030302020204" pitchFamily="66" charset="0"/>
              </a:rPr>
              <a:t>- 16h15 : </a:t>
            </a:r>
            <a:endParaRPr lang="fr-FR" sz="1200" dirty="0" smtClean="0">
              <a:solidFill>
                <a:srgbClr val="ED7D31"/>
              </a:solidFill>
              <a:latin typeface="Comic Sans MS" panose="030F0702030302020204" pitchFamily="66" charset="0"/>
            </a:endParaRPr>
          </a:p>
          <a:p>
            <a:pPr marL="177800" algn="just"/>
            <a:r>
              <a:rPr lang="fr-FR" sz="1200" dirty="0" smtClean="0">
                <a:solidFill>
                  <a:srgbClr val="515151"/>
                </a:solidFill>
                <a:latin typeface="Comic Sans MS" panose="030F0702030302020204" pitchFamily="66" charset="0"/>
              </a:rPr>
              <a:t>Séance d'EPS, d'Arts, d'EMC. </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Découverte et construction de nouvelles notions. </a:t>
            </a:r>
          </a:p>
          <a:p>
            <a:pPr marL="806450" lvl="1" indent="-171450" algn="just">
              <a:buFont typeface="Wingdings" panose="05000000000000000000" pitchFamily="2" charset="2"/>
              <a:buChar char="ü"/>
            </a:pPr>
            <a:r>
              <a:rPr lang="fr-FR" sz="1200" i="1" dirty="0" smtClean="0">
                <a:solidFill>
                  <a:schemeClr val="accent6"/>
                </a:solidFill>
                <a:latin typeface="Comic Sans MS" panose="030F0702030302020204" pitchFamily="66" charset="0"/>
              </a:rPr>
              <a:t>Travail oral ou écrit ; collectif ou en demi-classe.</a:t>
            </a:r>
          </a:p>
          <a:p>
            <a:pPr algn="just"/>
            <a:endParaRPr lang="fr-FR" sz="1200" i="1" dirty="0">
              <a:solidFill>
                <a:srgbClr val="515151"/>
              </a:solidFill>
              <a:latin typeface="Comic Sans MS" panose="030F0702030302020204" pitchFamily="66" charset="0"/>
            </a:endParaRPr>
          </a:p>
          <a:p>
            <a:pPr algn="just"/>
            <a:endParaRPr lang="fr-FR" sz="1200" i="1" dirty="0" smtClean="0">
              <a:solidFill>
                <a:srgbClr val="515151"/>
              </a:solidFill>
              <a:latin typeface="Comic Sans MS" panose="030F0702030302020204" pitchFamily="66" charset="0"/>
            </a:endParaRPr>
          </a:p>
          <a:p>
            <a:pPr lvl="4" algn="just"/>
            <a:r>
              <a:rPr lang="fr-FR" sz="1200" b="1" i="1" dirty="0" smtClean="0">
                <a:solidFill>
                  <a:srgbClr val="FF0000"/>
                </a:solidFill>
                <a:latin typeface="Comic Sans MS" panose="030F0702030302020204" pitchFamily="66" charset="0"/>
              </a:rPr>
              <a:t>Je </a:t>
            </a:r>
            <a:r>
              <a:rPr lang="fr-FR" sz="1200" b="1" i="1" dirty="0">
                <a:solidFill>
                  <a:srgbClr val="FF0000"/>
                </a:solidFill>
                <a:latin typeface="Comic Sans MS" panose="030F0702030302020204" pitchFamily="66" charset="0"/>
              </a:rPr>
              <a:t>réalise un échange de service avec </a:t>
            </a:r>
            <a:r>
              <a:rPr lang="fr-FR" sz="1200" b="1" i="1" dirty="0" smtClean="0">
                <a:solidFill>
                  <a:srgbClr val="FF0000"/>
                </a:solidFill>
                <a:latin typeface="Comic Sans MS" panose="030F0702030302020204" pitchFamily="66" charset="0"/>
              </a:rPr>
              <a:t>Anaïs qui a l'autre classe de CE1-CE2 et qui prend </a:t>
            </a:r>
            <a:r>
              <a:rPr lang="fr-FR" sz="1200" b="1" i="1" dirty="0">
                <a:solidFill>
                  <a:srgbClr val="FF0000"/>
                </a:solidFill>
                <a:latin typeface="Comic Sans MS" panose="030F0702030302020204" pitchFamily="66" charset="0"/>
              </a:rPr>
              <a:t>en charge tous les </a:t>
            </a:r>
            <a:r>
              <a:rPr lang="fr-FR" sz="1200" b="1" i="1" dirty="0" smtClean="0">
                <a:solidFill>
                  <a:srgbClr val="FF0000"/>
                </a:solidFill>
                <a:latin typeface="Comic Sans MS" panose="030F0702030302020204" pitchFamily="66" charset="0"/>
              </a:rPr>
              <a:t>CE2 les lundis et jeudis lors des séances de Questionner le Monde. </a:t>
            </a:r>
            <a:endParaRPr lang="fr-FR" sz="1200" dirty="0">
              <a:solidFill>
                <a:srgbClr val="FF0000"/>
              </a:solidFill>
              <a:latin typeface="Comic Sans MS" panose="030F0702030302020204" pitchFamily="66" charset="0"/>
            </a:endParaRPr>
          </a:p>
          <a:p>
            <a:pPr algn="just"/>
            <a:endParaRPr lang="fr-FR" sz="1200" i="1" dirty="0" smtClean="0">
              <a:solidFill>
                <a:srgbClr val="515151"/>
              </a:solidFill>
              <a:latin typeface="Comic Sans MS" panose="030F0702030302020204" pitchFamily="66" charset="0"/>
            </a:endParaRPr>
          </a:p>
        </p:txBody>
      </p:sp>
      <p:pic>
        <p:nvPicPr>
          <p:cNvPr id="5" name="Picture 4" descr="conception d'arriÃ¨re-plan d'affaires Vecteur grat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14" y="3851143"/>
            <a:ext cx="1201278"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19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3504" y="185810"/>
            <a:ext cx="5654946" cy="461665"/>
          </a:xfrm>
          <a:prstGeom prst="rect">
            <a:avLst/>
          </a:prstGeom>
          <a:noFill/>
        </p:spPr>
        <p:txBody>
          <a:bodyPr wrap="none" rtlCol="0">
            <a:spAutoFit/>
          </a:bodyPr>
          <a:lstStyle/>
          <a:p>
            <a:r>
              <a:rPr lang="fr-FR" sz="2400" dirty="0" smtClean="0">
                <a:latin typeface="MTF Hello Again" panose="02000500000000000000" pitchFamily="2" charset="0"/>
              </a:rPr>
              <a:t>Activités </a:t>
            </a:r>
            <a:r>
              <a:rPr lang="fr-FR" sz="2400" dirty="0">
                <a:latin typeface="MTF Hello Again" panose="02000500000000000000" pitchFamily="2" charset="0"/>
              </a:rPr>
              <a:t>P</a:t>
            </a:r>
            <a:r>
              <a:rPr lang="fr-FR" sz="2400" dirty="0" smtClean="0">
                <a:latin typeface="MTF Hello Again" panose="02000500000000000000" pitchFamily="2" charset="0"/>
              </a:rPr>
              <a:t>édagogiques Complémentaires - APC</a:t>
            </a:r>
            <a:endParaRPr lang="fr-FR" sz="2400" dirty="0">
              <a:solidFill>
                <a:schemeClr val="bg1">
                  <a:lumMod val="65000"/>
                </a:schemeClr>
              </a:solidFill>
              <a:latin typeface="MTF Hello Again" panose="02000500000000000000" pitchFamily="2"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751088937"/>
              </p:ext>
            </p:extLst>
          </p:nvPr>
        </p:nvGraphicFramePr>
        <p:xfrm>
          <a:off x="251542" y="647470"/>
          <a:ext cx="6377859" cy="8423907"/>
        </p:xfrm>
        <a:graphic>
          <a:graphicData uri="http://schemas.openxmlformats.org/drawingml/2006/table">
            <a:tbl>
              <a:tblPr firstRow="1" firstCol="1" bandRow="1">
                <a:tableStyleId>{C083E6E3-FA7D-4D7B-A595-EF9225AFEA82}</a:tableStyleId>
              </a:tblPr>
              <a:tblGrid>
                <a:gridCol w="1040773"/>
                <a:gridCol w="1398036"/>
                <a:gridCol w="3939050"/>
              </a:tblGrid>
              <a:tr h="513061">
                <a:tc gridSpan="2">
                  <a:txBody>
                    <a:bodyPr/>
                    <a:lstStyle/>
                    <a:p>
                      <a:pPr algn="ctr">
                        <a:lnSpc>
                          <a:spcPct val="150000"/>
                        </a:lnSpc>
                        <a:spcAft>
                          <a:spcPts val="0"/>
                        </a:spcAft>
                      </a:pPr>
                      <a:r>
                        <a:rPr lang="fr-FR" sz="1000" dirty="0">
                          <a:effectLst/>
                          <a:latin typeface="Comic Sans MS" panose="030F0702030302020204" pitchFamily="66" charset="0"/>
                        </a:rPr>
                        <a:t>Période </a:t>
                      </a:r>
                      <a:r>
                        <a:rPr lang="fr-FR" sz="1000" dirty="0" smtClean="0">
                          <a:effectLst/>
                          <a:latin typeface="Comic Sans MS" panose="030F0702030302020204" pitchFamily="66" charset="0"/>
                        </a:rPr>
                        <a:t>………………………………</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lnSpc>
                          <a:spcPct val="150000"/>
                        </a:lnSpc>
                        <a:spcAft>
                          <a:spcPts val="0"/>
                        </a:spcAft>
                      </a:pPr>
                      <a:r>
                        <a:rPr lang="fr-FR" sz="1000" dirty="0">
                          <a:effectLst/>
                          <a:latin typeface="Comic Sans MS" panose="030F0702030302020204" pitchFamily="66" charset="0"/>
                        </a:rPr>
                        <a:t>Semaines  </a:t>
                      </a:r>
                      <a:r>
                        <a:rPr lang="fr-FR" sz="1000" dirty="0" smtClean="0">
                          <a:effectLst/>
                          <a:latin typeface="Comic Sans MS" panose="030F0702030302020204" pitchFamily="66" charset="0"/>
                        </a:rPr>
                        <a:t>………………………   ………………………    ………………………</a:t>
                      </a:r>
                      <a:endParaRPr lang="fr-FR" sz="1000" dirty="0">
                        <a:effectLst/>
                        <a:latin typeface="Comic Sans MS" panose="030F0702030302020204" pitchFamily="66" charset="0"/>
                      </a:endParaRPr>
                    </a:p>
                    <a:p>
                      <a:pPr algn="ctr">
                        <a:lnSpc>
                          <a:spcPct val="150000"/>
                        </a:lnSpc>
                        <a:spcAft>
                          <a:spcPts val="0"/>
                        </a:spcAft>
                      </a:pPr>
                      <a:r>
                        <a:rPr lang="fr-FR" sz="1000" dirty="0">
                          <a:effectLst/>
                          <a:latin typeface="Comic Sans MS" panose="030F0702030302020204" pitchFamily="66" charset="0"/>
                        </a:rPr>
                        <a:t>            </a:t>
                      </a:r>
                      <a:r>
                        <a:rPr lang="fr-FR" sz="1000" dirty="0" smtClean="0">
                          <a:effectLst/>
                          <a:latin typeface="Comic Sans MS" panose="030F0702030302020204" pitchFamily="66" charset="0"/>
                        </a:rPr>
                        <a:t>………………………   ………………………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061">
                <a:tc gridSpan="3">
                  <a:txBody>
                    <a:bodyPr/>
                    <a:lstStyle/>
                    <a:p>
                      <a:pPr>
                        <a:lnSpc>
                          <a:spcPct val="150000"/>
                        </a:lnSpc>
                        <a:spcAft>
                          <a:spcPts val="0"/>
                        </a:spcAft>
                      </a:pPr>
                      <a:r>
                        <a:rPr lang="fr-FR" sz="1000" dirty="0">
                          <a:effectLst/>
                          <a:latin typeface="Comic Sans MS" panose="030F0702030302020204" pitchFamily="66" charset="0"/>
                        </a:rPr>
                        <a:t>Elèves concernés : </a:t>
                      </a:r>
                      <a:r>
                        <a:rPr lang="fr-FR" sz="1000" dirty="0" smtClean="0">
                          <a:effectLst/>
                          <a:latin typeface="Comic Sans MS" panose="030F0702030302020204" pitchFamily="66" charset="0"/>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fr-FR" sz="1000" dirty="0" smtClean="0">
                          <a:effectLst/>
                          <a:latin typeface="Comic Sans MS" panose="030F0702030302020204" pitchFamily="66" charset="0"/>
                        </a:rPr>
                        <a:t>                      …………………………………………………………………………………………………………………………………………………</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704333">
                <a:tc gridSpan="3">
                  <a:txBody>
                    <a:bodyPr/>
                    <a:lstStyle/>
                    <a:p>
                      <a:pPr>
                        <a:lnSpc>
                          <a:spcPct val="150000"/>
                        </a:lnSpc>
                        <a:spcAft>
                          <a:spcPts val="0"/>
                        </a:spcAft>
                      </a:pPr>
                      <a:r>
                        <a:rPr lang="fr-FR" sz="1000" dirty="0">
                          <a:effectLst/>
                          <a:latin typeface="Comic Sans MS" panose="030F0702030302020204" pitchFamily="66" charset="0"/>
                        </a:rPr>
                        <a:t>Objectif : </a:t>
                      </a: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900000">
                <a:tc>
                  <a:txBody>
                    <a:bodyPr/>
                    <a:lstStyle/>
                    <a:p>
                      <a:pPr algn="ctr">
                        <a:lnSpc>
                          <a:spcPct val="115000"/>
                        </a:lnSpc>
                        <a:spcAft>
                          <a:spcPts val="0"/>
                        </a:spcAft>
                      </a:pPr>
                      <a:r>
                        <a:rPr lang="fr-FR" sz="1000" dirty="0">
                          <a:effectLst/>
                          <a:latin typeface="Comic Sans MS" panose="030F0702030302020204" pitchFamily="66" charset="0"/>
                        </a:rPr>
                        <a:t>Séance 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0"/>
                        </a:spcAft>
                      </a:pPr>
                      <a:r>
                        <a:rPr lang="fr-FR" sz="1000" dirty="0">
                          <a:effectLst/>
                          <a:latin typeface="Comic Sans MS" panose="030F0702030302020204" pitchFamily="66" charset="0"/>
                        </a:rPr>
                        <a:t>Description de la séance : </a:t>
                      </a: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900000">
                <a:tc>
                  <a:txBody>
                    <a:bodyPr/>
                    <a:lstStyle/>
                    <a:p>
                      <a:pPr algn="ctr">
                        <a:lnSpc>
                          <a:spcPct val="115000"/>
                        </a:lnSpc>
                        <a:spcAft>
                          <a:spcPts val="0"/>
                        </a:spcAft>
                      </a:pPr>
                      <a:r>
                        <a:rPr lang="fr-FR" sz="1000" dirty="0">
                          <a:effectLst/>
                          <a:latin typeface="Comic Sans MS" panose="030F0702030302020204" pitchFamily="66" charset="0"/>
                        </a:rPr>
                        <a:t>Séance 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0"/>
                        </a:spcAft>
                      </a:pPr>
                      <a:r>
                        <a:rPr lang="fr-FR" sz="1000" dirty="0">
                          <a:effectLst/>
                          <a:latin typeface="Comic Sans MS" panose="030F0702030302020204" pitchFamily="66" charset="0"/>
                        </a:rPr>
                        <a:t>Description de la séance : </a:t>
                      </a: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900000">
                <a:tc>
                  <a:txBody>
                    <a:bodyPr/>
                    <a:lstStyle/>
                    <a:p>
                      <a:pPr algn="ctr">
                        <a:lnSpc>
                          <a:spcPct val="115000"/>
                        </a:lnSpc>
                        <a:spcAft>
                          <a:spcPts val="0"/>
                        </a:spcAft>
                      </a:pPr>
                      <a:r>
                        <a:rPr lang="fr-FR" sz="1000" dirty="0">
                          <a:effectLst/>
                          <a:latin typeface="Comic Sans MS" panose="030F0702030302020204" pitchFamily="66" charset="0"/>
                        </a:rPr>
                        <a:t>Séance 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0"/>
                        </a:spcAft>
                      </a:pPr>
                      <a:r>
                        <a:rPr lang="fr-FR" sz="1000" dirty="0">
                          <a:effectLst/>
                          <a:latin typeface="Comic Sans MS" panose="030F0702030302020204" pitchFamily="66" charset="0"/>
                        </a:rPr>
                        <a:t>Description de la séance : </a:t>
                      </a: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900000">
                <a:tc>
                  <a:txBody>
                    <a:bodyPr/>
                    <a:lstStyle/>
                    <a:p>
                      <a:pPr algn="ctr">
                        <a:lnSpc>
                          <a:spcPct val="115000"/>
                        </a:lnSpc>
                        <a:spcAft>
                          <a:spcPts val="0"/>
                        </a:spcAft>
                      </a:pPr>
                      <a:r>
                        <a:rPr lang="fr-FR" sz="1000" dirty="0">
                          <a:effectLst/>
                          <a:latin typeface="Comic Sans MS" panose="030F0702030302020204" pitchFamily="66" charset="0"/>
                        </a:rPr>
                        <a:t>Séance 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0"/>
                        </a:spcAft>
                      </a:pPr>
                      <a:r>
                        <a:rPr lang="fr-FR" sz="1000" dirty="0">
                          <a:effectLst/>
                          <a:latin typeface="Comic Sans MS" panose="030F0702030302020204" pitchFamily="66" charset="0"/>
                        </a:rPr>
                        <a:t>Description de la séance : </a:t>
                      </a: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900000">
                <a:tc>
                  <a:txBody>
                    <a:bodyPr/>
                    <a:lstStyle/>
                    <a:p>
                      <a:pPr algn="ctr">
                        <a:lnSpc>
                          <a:spcPct val="115000"/>
                        </a:lnSpc>
                        <a:spcAft>
                          <a:spcPts val="0"/>
                        </a:spcAft>
                      </a:pPr>
                      <a:r>
                        <a:rPr lang="fr-FR" sz="1000" dirty="0">
                          <a:effectLst/>
                          <a:latin typeface="Comic Sans MS" panose="030F0702030302020204" pitchFamily="66" charset="0"/>
                        </a:rPr>
                        <a:t>Séance 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0"/>
                        </a:spcAft>
                      </a:pPr>
                      <a:r>
                        <a:rPr lang="fr-FR" sz="1000" dirty="0">
                          <a:effectLst/>
                          <a:latin typeface="Comic Sans MS" panose="030F0702030302020204" pitchFamily="66" charset="0"/>
                        </a:rPr>
                        <a:t>Description de la séance : </a:t>
                      </a: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900000">
                <a:tc>
                  <a:txBody>
                    <a:bodyPr/>
                    <a:lstStyle/>
                    <a:p>
                      <a:pPr algn="ctr">
                        <a:lnSpc>
                          <a:spcPct val="115000"/>
                        </a:lnSpc>
                        <a:spcAft>
                          <a:spcPts val="0"/>
                        </a:spcAft>
                      </a:pPr>
                      <a:r>
                        <a:rPr lang="fr-FR" sz="1000" dirty="0">
                          <a:effectLst/>
                          <a:latin typeface="Comic Sans MS" panose="030F0702030302020204" pitchFamily="66" charset="0"/>
                        </a:rPr>
                        <a:t>Séance 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0"/>
                        </a:spcAft>
                      </a:pPr>
                      <a:r>
                        <a:rPr lang="fr-FR" sz="1000" dirty="0">
                          <a:effectLst/>
                          <a:latin typeface="Comic Sans MS" panose="030F0702030302020204" pitchFamily="66" charset="0"/>
                        </a:rPr>
                        <a:t>Description de la séance : </a:t>
                      </a: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a:effectLst/>
                        <a:latin typeface="Comic Sans MS" panose="030F0702030302020204" pitchFamily="66"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r h="1260000">
                <a:tc>
                  <a:txBody>
                    <a:bodyPr/>
                    <a:lstStyle/>
                    <a:p>
                      <a:pPr algn="ctr">
                        <a:lnSpc>
                          <a:spcPct val="115000"/>
                        </a:lnSpc>
                        <a:spcAft>
                          <a:spcPts val="0"/>
                        </a:spcAft>
                      </a:pPr>
                      <a:r>
                        <a:rPr lang="fr-FR" sz="1000" dirty="0">
                          <a:effectLst/>
                          <a:latin typeface="Comic Sans MS" panose="030F0702030302020204" pitchFamily="66" charset="0"/>
                        </a:rPr>
                        <a:t>Bilan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50000"/>
                        </a:lnSpc>
                        <a:spcAft>
                          <a:spcPts val="0"/>
                        </a:spcAft>
                      </a:pPr>
                      <a:r>
                        <a:rPr lang="fr-FR" sz="1000" dirty="0" smtClean="0">
                          <a:effectLst/>
                          <a:latin typeface="Comic Sans MS" panose="030F0702030302020204" pitchFamily="66" charset="0"/>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r>
            </a:tbl>
          </a:graphicData>
        </a:graphic>
      </p:graphicFrame>
    </p:spTree>
    <p:extLst>
      <p:ext uri="{BB962C8B-B14F-4D97-AF65-F5344CB8AC3E}">
        <p14:creationId xmlns:p14="http://schemas.microsoft.com/office/powerpoint/2010/main" val="368246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25585" y="248426"/>
            <a:ext cx="5094215" cy="461665"/>
          </a:xfrm>
          <a:prstGeom prst="rect">
            <a:avLst/>
          </a:prstGeom>
          <a:noFill/>
        </p:spPr>
        <p:txBody>
          <a:bodyPr wrap="none" rtlCol="0">
            <a:spAutoFit/>
          </a:bodyPr>
          <a:lstStyle/>
          <a:p>
            <a:r>
              <a:rPr lang="fr-FR" sz="2400" dirty="0" smtClean="0">
                <a:latin typeface="MTF Hello Again" panose="02000500000000000000" pitchFamily="2" charset="0"/>
              </a:rPr>
              <a:t>Les cahiers et autres supports des élèves (1)</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12</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8" y="870857"/>
            <a:ext cx="4989652" cy="8217634"/>
          </a:xfrm>
          <a:prstGeom prst="rect">
            <a:avLst/>
          </a:prstGeom>
          <a:noFill/>
        </p:spPr>
        <p:txBody>
          <a:bodyPr wrap="square" rtlCol="0">
            <a:spAutoFit/>
          </a:bodyPr>
          <a:lstStyle/>
          <a:p>
            <a:pPr algn="just"/>
            <a:r>
              <a:rPr lang="fr-FR" sz="1200" dirty="0">
                <a:latin typeface="Comic Sans MS" panose="030F0702030302020204" pitchFamily="66" charset="0"/>
              </a:rPr>
              <a:t>La plupart des cahiers et fichiers utilisés par les élèves sont rangés dans des bacs disposés </a:t>
            </a:r>
            <a:r>
              <a:rPr lang="fr-FR" sz="1200" dirty="0" smtClean="0">
                <a:latin typeface="Comic Sans MS" panose="030F0702030302020204" pitchFamily="66" charset="0"/>
              </a:rPr>
              <a:t>aux quatre coins de </a:t>
            </a:r>
            <a:r>
              <a:rPr lang="fr-FR" sz="1200" dirty="0">
                <a:latin typeface="Comic Sans MS" panose="030F0702030302020204" pitchFamily="66" charset="0"/>
              </a:rPr>
              <a:t>la classe :</a:t>
            </a: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le </a:t>
            </a:r>
            <a:r>
              <a:rPr lang="fr-FR" sz="1200" b="1" dirty="0" smtClean="0">
                <a:solidFill>
                  <a:schemeClr val="bg1">
                    <a:lumMod val="50000"/>
                  </a:schemeClr>
                </a:solidFill>
                <a:latin typeface="Comic Sans MS" panose="030F0702030302020204" pitchFamily="66" charset="0"/>
              </a:rPr>
              <a:t>cahier de liaison </a:t>
            </a:r>
            <a:r>
              <a:rPr lang="fr-FR" sz="1200" dirty="0">
                <a:latin typeface="Comic Sans MS" panose="030F0702030302020204" pitchFamily="66" charset="0"/>
              </a:rPr>
              <a:t>(17x22 – 60 pages) </a:t>
            </a:r>
            <a:r>
              <a:rPr lang="fr-FR" sz="1200" dirty="0" smtClean="0">
                <a:latin typeface="Comic Sans MS" panose="030F0702030302020204" pitchFamily="66" charset="0"/>
              </a:rPr>
              <a:t>: Ce </a:t>
            </a:r>
            <a:r>
              <a:rPr lang="fr-FR" sz="1200" dirty="0">
                <a:latin typeface="Comic Sans MS" panose="030F0702030302020204" pitchFamily="66" charset="0"/>
              </a:rPr>
              <a:t>cahier contient les différentes </a:t>
            </a:r>
            <a:r>
              <a:rPr lang="fr-FR" sz="1200" b="1" dirty="0">
                <a:latin typeface="Comic Sans MS" panose="030F0702030302020204" pitchFamily="66" charset="0"/>
              </a:rPr>
              <a:t>informations relatives à la vie de l’école et de la classe</a:t>
            </a:r>
            <a:r>
              <a:rPr lang="fr-FR" sz="1200" dirty="0">
                <a:latin typeface="Comic Sans MS" panose="030F0702030302020204" pitchFamily="66" charset="0"/>
              </a:rPr>
              <a:t> (mots de la directrice ou des parents d'élèves ; annonce des sorties et autres événements ; </a:t>
            </a:r>
            <a:r>
              <a:rPr lang="fr-FR" sz="1200" dirty="0" smtClean="0">
                <a:latin typeface="Comic Sans MS" panose="030F0702030302020204" pitchFamily="66" charset="0"/>
              </a:rPr>
              <a:t>etc.). </a:t>
            </a:r>
          </a:p>
          <a:p>
            <a:pPr marL="174625" algn="just"/>
            <a:r>
              <a:rPr lang="fr-FR" sz="1200" dirty="0" smtClean="0">
                <a:latin typeface="Comic Sans MS" panose="030F0702030302020204" pitchFamily="66" charset="0"/>
              </a:rPr>
              <a:t>Cette année, </a:t>
            </a:r>
            <a:r>
              <a:rPr lang="fr-FR" sz="1200" dirty="0">
                <a:latin typeface="Comic Sans MS" panose="030F0702030302020204" pitchFamily="66" charset="0"/>
              </a:rPr>
              <a:t>je l'ai choisi plus petit car j'utiliserai aussi </a:t>
            </a:r>
            <a:r>
              <a:rPr lang="fr-FR" sz="1200" b="1" dirty="0">
                <a:latin typeface="Comic Sans MS" panose="030F0702030302020204" pitchFamily="66" charset="0"/>
              </a:rPr>
              <a:t>l'application KLASSROOM </a:t>
            </a:r>
            <a:r>
              <a:rPr lang="fr-FR" sz="1200" dirty="0">
                <a:latin typeface="Comic Sans MS" panose="030F0702030302020204" pitchFamily="66" charset="0"/>
              </a:rPr>
              <a:t>afin de communiquer plus facilement avec les familles.</a:t>
            </a:r>
          </a:p>
          <a:p>
            <a:pPr marL="171450" indent="-171450" algn="just">
              <a:buFont typeface="Arial" panose="020B0604020202020204" pitchFamily="34" charset="0"/>
              <a:buChar char="•"/>
            </a:pPr>
            <a:endParaRPr lang="fr-FR" sz="1200" dirty="0">
              <a:latin typeface="Comic Sans MS" panose="030F0702030302020204" pitchFamily="66" charset="0"/>
            </a:endParaRPr>
          </a:p>
          <a:p>
            <a:pPr marL="174625" algn="just"/>
            <a:r>
              <a:rPr lang="fr-FR" sz="1200" dirty="0">
                <a:latin typeface="Comic Sans MS" panose="030F0702030302020204" pitchFamily="66" charset="0"/>
              </a:rPr>
              <a:t>On a souvent tendance à utiliser ce cahier uniquement pour </a:t>
            </a:r>
            <a:r>
              <a:rPr lang="fr-FR" sz="1200" b="1" dirty="0">
                <a:latin typeface="Comic Sans MS" panose="030F0702030302020204" pitchFamily="66" charset="0"/>
              </a:rPr>
              <a:t>prévenir les parents des problèmes de comportement</a:t>
            </a:r>
            <a:r>
              <a:rPr lang="fr-FR" sz="1200" dirty="0">
                <a:latin typeface="Comic Sans MS" panose="030F0702030302020204" pitchFamily="66" charset="0"/>
              </a:rPr>
              <a:t>. J'essaye, depuis une de mes dernières lectures, de laisser le plus souvent possible, </a:t>
            </a:r>
            <a:r>
              <a:rPr lang="fr-FR" sz="1200" b="1" dirty="0">
                <a:latin typeface="Comic Sans MS" panose="030F0702030302020204" pitchFamily="66" charset="0"/>
              </a:rPr>
              <a:t>des messages positifs à destination des parents</a:t>
            </a:r>
            <a:r>
              <a:rPr lang="fr-FR" sz="1200" dirty="0">
                <a:latin typeface="Comic Sans MS" panose="030F0702030302020204" pitchFamily="66" charset="0"/>
              </a:rPr>
              <a:t> afin de valoriser les bonnes actions et les réussites de leurs enfants.</a:t>
            </a: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le </a:t>
            </a:r>
            <a:r>
              <a:rPr lang="fr-FR" sz="1200" b="1" dirty="0" smtClean="0">
                <a:solidFill>
                  <a:srgbClr val="FFC000"/>
                </a:solidFill>
                <a:latin typeface="Comic Sans MS" panose="030F0702030302020204" pitchFamily="66" charset="0"/>
              </a:rPr>
              <a:t>cahier de centres et de devoirs </a:t>
            </a:r>
            <a:r>
              <a:rPr lang="fr-FR" sz="1200" dirty="0">
                <a:latin typeface="Comic Sans MS" panose="030F0702030302020204" pitchFamily="66" charset="0"/>
              </a:rPr>
              <a:t>(</a:t>
            </a:r>
            <a:r>
              <a:rPr lang="fr-FR" sz="1200" dirty="0" smtClean="0">
                <a:latin typeface="Comic Sans MS" panose="030F0702030302020204" pitchFamily="66" charset="0"/>
              </a:rPr>
              <a:t>17x22 – 60 pages) </a:t>
            </a:r>
            <a:r>
              <a:rPr lang="fr-FR" sz="1200" dirty="0">
                <a:latin typeface="Comic Sans MS" panose="030F0702030302020204" pitchFamily="66" charset="0"/>
              </a:rPr>
              <a:t>: Il regroupe les devoirs réalisés à la maison mais aussi tous les travaux effectués par les élèves lors des </a:t>
            </a:r>
            <a:r>
              <a:rPr lang="fr-FR" sz="1200" b="1" dirty="0">
                <a:latin typeface="Comic Sans MS" panose="030F0702030302020204" pitchFamily="66" charset="0"/>
              </a:rPr>
              <a:t>temps d'apprentissage </a:t>
            </a:r>
            <a:r>
              <a:rPr lang="fr-FR" sz="1200" dirty="0" smtClean="0">
                <a:latin typeface="Comic Sans MS" panose="030F0702030302020204" pitchFamily="66" charset="0"/>
              </a:rPr>
              <a:t>(</a:t>
            </a:r>
            <a:r>
              <a:rPr lang="fr-FR" sz="1200" dirty="0">
                <a:latin typeface="Comic Sans MS" panose="030F0702030302020204" pitchFamily="66" charset="0"/>
              </a:rPr>
              <a:t>phases de recherche, manipulation d'étiquettes) ou </a:t>
            </a:r>
            <a:r>
              <a:rPr lang="fr-FR" sz="1200" b="1" dirty="0">
                <a:latin typeface="Comic Sans MS" panose="030F0702030302020204" pitchFamily="66" charset="0"/>
              </a:rPr>
              <a:t>dans les centres d’autonomie </a:t>
            </a:r>
            <a:r>
              <a:rPr lang="fr-FR" sz="1200" dirty="0">
                <a:latin typeface="Comic Sans MS" panose="030F0702030302020204" pitchFamily="66" charset="0"/>
              </a:rPr>
              <a:t>(fiches </a:t>
            </a:r>
            <a:r>
              <a:rPr lang="fr-FR" sz="1200" dirty="0" smtClean="0">
                <a:latin typeface="Comic Sans MS" panose="030F0702030302020204" pitchFamily="66" charset="0"/>
              </a:rPr>
              <a:t>d'exercices, </a:t>
            </a:r>
            <a:r>
              <a:rPr lang="fr-FR" sz="1200" dirty="0">
                <a:latin typeface="Comic Sans MS" panose="030F0702030302020204" pitchFamily="66" charset="0"/>
              </a:rPr>
              <a:t>traces écrites </a:t>
            </a:r>
            <a:r>
              <a:rPr lang="fr-FR" sz="1200" dirty="0" smtClean="0">
                <a:latin typeface="Comic Sans MS" panose="030F0702030302020204" pitchFamily="66" charset="0"/>
              </a:rPr>
              <a:t>des manipulations). </a:t>
            </a:r>
            <a:endParaRPr lang="fr-FR" sz="1200" dirty="0">
              <a:latin typeface="Comic Sans MS" panose="030F0702030302020204" pitchFamily="66" charset="0"/>
            </a:endParaRPr>
          </a:p>
          <a:p>
            <a:pPr marL="171450" indent="-171450" algn="just">
              <a:buFont typeface="Arial" panose="020B0604020202020204" pitchFamily="34" charset="0"/>
              <a:buChar char="•"/>
            </a:pPr>
            <a:endParaRPr lang="fr-FR" sz="1200" dirty="0">
              <a:latin typeface="Comic Sans MS" panose="030F0702030302020204" pitchFamily="66" charset="0"/>
            </a:endParaRPr>
          </a:p>
          <a:p>
            <a:pPr marL="174625" algn="just"/>
            <a:r>
              <a:rPr lang="fr-FR" sz="1200" dirty="0">
                <a:latin typeface="Comic Sans MS" panose="030F0702030302020204" pitchFamily="66" charset="0"/>
              </a:rPr>
              <a:t>C'est une sorte de "super" cahier de brouillon que les élèves doivent déposer dans le bac jaune près du tableau. Ainsi, je sais qu'ils doivent être corrigés. </a:t>
            </a:r>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le </a:t>
            </a:r>
            <a:r>
              <a:rPr lang="fr-FR" sz="1200" b="1" dirty="0" smtClean="0">
                <a:solidFill>
                  <a:schemeClr val="accent6"/>
                </a:solidFill>
                <a:latin typeface="Comic Sans MS" panose="030F0702030302020204" pitchFamily="66" charset="0"/>
              </a:rPr>
              <a:t>cahier de réussites </a:t>
            </a:r>
            <a:r>
              <a:rPr lang="fr-FR" sz="1200" dirty="0">
                <a:latin typeface="Comic Sans MS" panose="030F0702030302020204" pitchFamily="66" charset="0"/>
              </a:rPr>
              <a:t>(</a:t>
            </a:r>
            <a:r>
              <a:rPr lang="fr-FR" sz="1200" dirty="0" smtClean="0">
                <a:latin typeface="Comic Sans MS" panose="030F0702030302020204" pitchFamily="66" charset="0"/>
              </a:rPr>
              <a:t>17x22 – 48 pages) : </a:t>
            </a:r>
            <a:r>
              <a:rPr lang="fr-FR" sz="1200" dirty="0">
                <a:latin typeface="Comic Sans MS" panose="030F0702030302020204" pitchFamily="66" charset="0"/>
              </a:rPr>
              <a:t>Il est souvent connu sous le nom de "cahier du jour". Chaque semaine, les élèves vont </a:t>
            </a:r>
            <a:r>
              <a:rPr lang="fr-FR" sz="1200" dirty="0" smtClean="0">
                <a:latin typeface="Comic Sans MS" panose="030F0702030302020204" pitchFamily="66" charset="0"/>
              </a:rPr>
              <a:t>pouvoir </a:t>
            </a:r>
            <a:r>
              <a:rPr lang="fr-FR" sz="1200" b="1" dirty="0">
                <a:latin typeface="Comic Sans MS" panose="030F0702030302020204" pitchFamily="66" charset="0"/>
              </a:rPr>
              <a:t>tester leurs compétences </a:t>
            </a:r>
            <a:r>
              <a:rPr lang="fr-FR" sz="1200" dirty="0">
                <a:latin typeface="Comic Sans MS" panose="030F0702030302020204" pitchFamily="66" charset="0"/>
              </a:rPr>
              <a:t>dans plusieurs domaines (les notions ont été vues en classe lors des semaines précédentes). Le plan de travail regroupe l'ensemble des compétences qui devront être validées. </a:t>
            </a:r>
          </a:p>
          <a:p>
            <a:pPr marL="171450" indent="-171450" algn="just">
              <a:buFont typeface="Arial" panose="020B0604020202020204" pitchFamily="34" charset="0"/>
              <a:buChar char="•"/>
            </a:pPr>
            <a:endParaRPr lang="fr-FR" sz="1200" dirty="0">
              <a:latin typeface="Comic Sans MS" panose="030F0702030302020204" pitchFamily="66" charset="0"/>
            </a:endParaRPr>
          </a:p>
          <a:p>
            <a:pPr marL="174625" algn="just"/>
            <a:r>
              <a:rPr lang="fr-FR" sz="1200" dirty="0">
                <a:latin typeface="Comic Sans MS" panose="030F0702030302020204" pitchFamily="66" charset="0"/>
              </a:rPr>
              <a:t>Les exercices sont "notés" à l'aide de </a:t>
            </a:r>
            <a:r>
              <a:rPr lang="fr-FR" sz="1200" b="1" dirty="0">
                <a:latin typeface="Comic Sans MS" panose="030F0702030302020204" pitchFamily="66" charset="0"/>
              </a:rPr>
              <a:t>remarques "Objectif atteint" / "Objectif à retravailler" / "Objectif non atteint" </a:t>
            </a:r>
            <a:r>
              <a:rPr lang="fr-FR" sz="1200" dirty="0">
                <a:latin typeface="Comic Sans MS" panose="030F0702030302020204" pitchFamily="66" charset="0"/>
              </a:rPr>
              <a:t>et les réussites reportées dans le cahier de progrès. Si un élève n'a pas validé une compétence, il a encore </a:t>
            </a:r>
            <a:r>
              <a:rPr lang="fr-FR" sz="1200" b="1" dirty="0">
                <a:latin typeface="Comic Sans MS" panose="030F0702030302020204" pitchFamily="66" charset="0"/>
              </a:rPr>
              <a:t>l'occasion de s'entraîner et de retenter la validation </a:t>
            </a:r>
            <a:r>
              <a:rPr lang="fr-FR" sz="1200" dirty="0">
                <a:latin typeface="Comic Sans MS" panose="030F0702030302020204" pitchFamily="66" charset="0"/>
              </a:rPr>
              <a:t>au cours des semaines suivantes. </a:t>
            </a:r>
            <a:endParaRPr lang="fr-FR" sz="1200" dirty="0" smtClean="0">
              <a:latin typeface="Comic Sans MS" panose="030F0702030302020204" pitchFamily="66" charset="0"/>
            </a:endParaRPr>
          </a:p>
        </p:txBody>
      </p:sp>
      <p:pic>
        <p:nvPicPr>
          <p:cNvPr id="13350" name="Picture 38" descr="Cahiers des Ã©lÃ¨ves et pages de garde"/>
          <p:cNvPicPr>
            <a:picLocks noChangeAspect="1" noChangeArrowheads="1"/>
          </p:cNvPicPr>
          <p:nvPr/>
        </p:nvPicPr>
        <p:blipFill rotWithShape="1">
          <a:blip r:embed="rId3">
            <a:extLst>
              <a:ext uri="{28A0092B-C50C-407E-A947-70E740481C1C}">
                <a14:useLocalDpi xmlns:a14="http://schemas.microsoft.com/office/drawing/2010/main" val="0"/>
              </a:ext>
            </a:extLst>
          </a:blip>
          <a:srcRect l="13864" r="15417"/>
          <a:stretch/>
        </p:blipFill>
        <p:spPr bwMode="auto">
          <a:xfrm>
            <a:off x="5547922" y="1562408"/>
            <a:ext cx="76375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RÃ©sultat de recherche d'images pour &quot;klassroom&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800" y="2847129"/>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http://ekladata.com/InFCqTywONJPDWbe2g8C99nWcqI@122x1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971" y="4248603"/>
            <a:ext cx="77964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Cahiers et organisation du matÃ©riel des Ã©lÃ¨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8793" y="5405852"/>
            <a:ext cx="1440000" cy="893234"/>
          </a:xfrm>
          <a:prstGeom prst="rect">
            <a:avLst/>
          </a:prstGeom>
          <a:noFill/>
          <a:extLst>
            <a:ext uri="{909E8E84-426E-40DD-AFC4-6F175D3DCCD1}">
              <a14:hiddenFill xmlns:a14="http://schemas.microsoft.com/office/drawing/2010/main">
                <a:solidFill>
                  <a:srgbClr val="FFFFFF"/>
                </a:solidFill>
              </a14:hiddenFill>
            </a:ext>
          </a:extLst>
        </p:spPr>
      </p:pic>
      <p:pic>
        <p:nvPicPr>
          <p:cNvPr id="13358" name="Picture 46" descr="http://ekladata.com/xwsHPN0IENqvGjG5PK0Qdu60_0E@124x18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3851" y="6620618"/>
            <a:ext cx="727826"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60" name="Picture 48" descr="Cahiers et organisation du matÃ©riel des Ã©lÃ¨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4679" y="7777867"/>
            <a:ext cx="1080000" cy="8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2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3558" y="233207"/>
            <a:ext cx="5183983" cy="461665"/>
          </a:xfrm>
          <a:prstGeom prst="rect">
            <a:avLst/>
          </a:prstGeom>
          <a:noFill/>
        </p:spPr>
        <p:txBody>
          <a:bodyPr wrap="none" rtlCol="0">
            <a:spAutoFit/>
          </a:bodyPr>
          <a:lstStyle/>
          <a:p>
            <a:r>
              <a:rPr lang="fr-FR" sz="2400" dirty="0" smtClean="0">
                <a:latin typeface="MTF Hello Again" panose="02000500000000000000" pitchFamily="2" charset="0"/>
              </a:rPr>
              <a:t>Les cahiers et autres supports des élèves (2)</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13</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8" y="870857"/>
            <a:ext cx="4989652" cy="7294305"/>
          </a:xfrm>
          <a:prstGeom prst="rect">
            <a:avLst/>
          </a:prstGeom>
          <a:noFill/>
        </p:spPr>
        <p:txBody>
          <a:bodyPr wrap="square" rtlCol="0">
            <a:spAutoFit/>
          </a:bodyPr>
          <a:lstStyle/>
          <a:p>
            <a:pPr marL="171450" indent="-171450" algn="just">
              <a:buFont typeface="Arial" panose="020B0604020202020204" pitchFamily="34" charset="0"/>
              <a:buChar char="•"/>
            </a:pPr>
            <a:r>
              <a:rPr lang="fr-FR" sz="1200" dirty="0" smtClean="0">
                <a:latin typeface="Comic Sans MS" panose="030F0702030302020204" pitchFamily="66" charset="0"/>
              </a:rPr>
              <a:t>le </a:t>
            </a:r>
            <a:r>
              <a:rPr lang="fr-FR" sz="1200" b="1" dirty="0">
                <a:solidFill>
                  <a:schemeClr val="bg1">
                    <a:lumMod val="65000"/>
                  </a:schemeClr>
                </a:solidFill>
                <a:latin typeface="Comic Sans MS" panose="030F0702030302020204" pitchFamily="66" charset="0"/>
              </a:rPr>
              <a:t>fichier de progrès </a:t>
            </a:r>
            <a:r>
              <a:rPr lang="fr-FR" sz="1200" dirty="0">
                <a:latin typeface="Comic Sans MS" panose="030F0702030302020204" pitchFamily="66" charset="0"/>
              </a:rPr>
              <a:t>(format A5) : C'est un cahier à </a:t>
            </a:r>
            <a:r>
              <a:rPr lang="fr-FR" sz="1200" dirty="0" smtClean="0">
                <a:latin typeface="Comic Sans MS" panose="030F0702030302020204" pitchFamily="66" charset="0"/>
              </a:rPr>
              <a:t>spirales </a:t>
            </a:r>
            <a:r>
              <a:rPr lang="fr-FR" sz="1200" dirty="0">
                <a:latin typeface="Comic Sans MS" panose="030F0702030302020204" pitchFamily="66" charset="0"/>
              </a:rPr>
              <a:t>"fait maison". Quand l’élève </a:t>
            </a:r>
            <a:r>
              <a:rPr lang="fr-FR" sz="1200" dirty="0" smtClean="0">
                <a:latin typeface="Comic Sans MS" panose="030F0702030302020204" pitchFamily="66" charset="0"/>
              </a:rPr>
              <a:t>effectue un </a:t>
            </a:r>
            <a:r>
              <a:rPr lang="fr-FR" sz="1200" dirty="0">
                <a:latin typeface="Comic Sans MS" panose="030F0702030302020204" pitchFamily="66" charset="0"/>
              </a:rPr>
              <a:t>exercice dans le cahier de réussite et qu’il est validé, il peut alors </a:t>
            </a:r>
            <a:r>
              <a:rPr lang="fr-FR" sz="1200" b="1" dirty="0">
                <a:latin typeface="Comic Sans MS" panose="030F0702030302020204" pitchFamily="66" charset="0"/>
              </a:rPr>
              <a:t>noter le code et la compétence correspondante</a:t>
            </a:r>
            <a:r>
              <a:rPr lang="fr-FR" sz="1200" dirty="0">
                <a:latin typeface="Comic Sans MS" panose="030F0702030302020204" pitchFamily="66" charset="0"/>
              </a:rPr>
              <a:t> dans la bonne page du fichier de progrès.</a:t>
            </a:r>
          </a:p>
          <a:p>
            <a:pPr marL="171450" indent="-171450" algn="just">
              <a:buFont typeface="Arial" panose="020B0604020202020204" pitchFamily="34" charset="0"/>
              <a:buChar char="•"/>
            </a:pPr>
            <a:endParaRPr lang="fr-FR" sz="1200" dirty="0">
              <a:latin typeface="Comic Sans MS" panose="030F0702030302020204" pitchFamily="66" charset="0"/>
            </a:endParaRPr>
          </a:p>
          <a:p>
            <a:pPr marL="180975" algn="just"/>
            <a:r>
              <a:rPr lang="fr-FR" sz="1200" dirty="0">
                <a:latin typeface="Comic Sans MS" panose="030F0702030302020204" pitchFamily="66" charset="0"/>
              </a:rPr>
              <a:t>Il s'agit d'un outil à mi-chemin entre </a:t>
            </a:r>
            <a:r>
              <a:rPr lang="fr-FR" sz="1200" b="1" dirty="0">
                <a:latin typeface="Comic Sans MS" panose="030F0702030302020204" pitchFamily="66" charset="0"/>
              </a:rPr>
              <a:t>le cahier du jour et le bulletin</a:t>
            </a:r>
            <a:r>
              <a:rPr lang="fr-FR" sz="1200" dirty="0">
                <a:latin typeface="Comic Sans MS" panose="030F0702030302020204" pitchFamily="66" charset="0"/>
              </a:rPr>
              <a:t>, ce qui permet un suivi des acquis des compétences et une présentation plus détaillée que dans le LSU. </a:t>
            </a: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les </a:t>
            </a:r>
            <a:r>
              <a:rPr lang="fr-FR" sz="1200" b="1" dirty="0">
                <a:latin typeface="Comic Sans MS" panose="030F0702030302020204" pitchFamily="66" charset="0"/>
              </a:rPr>
              <a:t>cahier de </a:t>
            </a:r>
            <a:r>
              <a:rPr lang="fr-FR" sz="1200" b="1" dirty="0" smtClean="0">
                <a:latin typeface="Comic Sans MS" panose="030F0702030302020204" pitchFamily="66" charset="0"/>
              </a:rPr>
              <a:t>leçons : </a:t>
            </a:r>
          </a:p>
          <a:p>
            <a:pPr marL="628650" lvl="1" indent="-171450" algn="just">
              <a:buFont typeface="Wingdings" panose="05000000000000000000" pitchFamily="2" charset="2"/>
              <a:buChar char="§"/>
            </a:pPr>
            <a:r>
              <a:rPr lang="fr-FR" sz="1200" b="1" dirty="0" smtClean="0">
                <a:solidFill>
                  <a:schemeClr val="accent1"/>
                </a:solidFill>
                <a:latin typeface="Comic Sans MS" panose="030F0702030302020204" pitchFamily="66" charset="0"/>
              </a:rPr>
              <a:t>de </a:t>
            </a:r>
            <a:r>
              <a:rPr lang="fr-FR" sz="1200" b="1" dirty="0">
                <a:solidFill>
                  <a:schemeClr val="accent1"/>
                </a:solidFill>
                <a:latin typeface="Comic Sans MS" panose="030F0702030302020204" pitchFamily="66" charset="0"/>
              </a:rPr>
              <a:t>français </a:t>
            </a:r>
            <a:r>
              <a:rPr lang="fr-FR" sz="1200" dirty="0">
                <a:latin typeface="Comic Sans MS" panose="030F0702030302020204" pitchFamily="66" charset="0"/>
              </a:rPr>
              <a:t>(</a:t>
            </a:r>
            <a:r>
              <a:rPr lang="fr-FR" sz="1200" dirty="0" smtClean="0">
                <a:latin typeface="Comic Sans MS" panose="030F0702030302020204" pitchFamily="66" charset="0"/>
              </a:rPr>
              <a:t>17x22 – 96 pages) </a:t>
            </a:r>
            <a:r>
              <a:rPr lang="fr-FR" sz="1200" dirty="0">
                <a:latin typeface="Comic Sans MS" panose="030F0702030302020204" pitchFamily="66" charset="0"/>
              </a:rPr>
              <a:t>: Ce cahier est divisé en 4 parties </a:t>
            </a:r>
            <a:r>
              <a:rPr lang="fr-FR" sz="1200" dirty="0" smtClean="0">
                <a:latin typeface="Comic Sans MS" panose="030F0702030302020204" pitchFamily="66" charset="0"/>
              </a:rPr>
              <a:t>(Grammaire </a:t>
            </a:r>
            <a:r>
              <a:rPr lang="fr-FR" sz="1200" dirty="0">
                <a:latin typeface="Comic Sans MS" panose="030F0702030302020204" pitchFamily="66" charset="0"/>
              </a:rPr>
              <a:t>; </a:t>
            </a:r>
            <a:r>
              <a:rPr lang="fr-FR" sz="1200" dirty="0" smtClean="0">
                <a:latin typeface="Comic Sans MS" panose="030F0702030302020204" pitchFamily="66" charset="0"/>
              </a:rPr>
              <a:t>Conjugaison </a:t>
            </a:r>
            <a:r>
              <a:rPr lang="fr-FR" sz="1200" dirty="0">
                <a:latin typeface="Comic Sans MS" panose="030F0702030302020204" pitchFamily="66" charset="0"/>
              </a:rPr>
              <a:t>; </a:t>
            </a:r>
            <a:r>
              <a:rPr lang="fr-FR" sz="1200" dirty="0" smtClean="0">
                <a:latin typeface="Comic Sans MS" panose="030F0702030302020204" pitchFamily="66" charset="0"/>
              </a:rPr>
              <a:t>Orthographe ; Lexique).</a:t>
            </a:r>
          </a:p>
          <a:p>
            <a:pPr marL="628650" lvl="1" indent="-171450" algn="just">
              <a:buFont typeface="Wingdings" panose="05000000000000000000" pitchFamily="2" charset="2"/>
              <a:buChar char="§"/>
            </a:pPr>
            <a:r>
              <a:rPr lang="fr-FR" sz="1200" b="1" dirty="0" smtClean="0">
                <a:solidFill>
                  <a:srgbClr val="FF0000"/>
                </a:solidFill>
                <a:latin typeface="Comic Sans MS" panose="030F0702030302020204" pitchFamily="66" charset="0"/>
              </a:rPr>
              <a:t>de </a:t>
            </a:r>
            <a:r>
              <a:rPr lang="fr-FR" sz="1200" b="1" dirty="0">
                <a:solidFill>
                  <a:srgbClr val="FF0000"/>
                </a:solidFill>
                <a:latin typeface="Comic Sans MS" panose="030F0702030302020204" pitchFamily="66" charset="0"/>
              </a:rPr>
              <a:t>mathématiques</a:t>
            </a:r>
            <a:r>
              <a:rPr lang="fr-FR" sz="1200" dirty="0">
                <a:latin typeface="Comic Sans MS" panose="030F0702030302020204" pitchFamily="66" charset="0"/>
              </a:rPr>
              <a:t> (</a:t>
            </a:r>
            <a:r>
              <a:rPr lang="fr-FR" sz="1200" dirty="0" smtClean="0">
                <a:latin typeface="Comic Sans MS" panose="030F0702030302020204" pitchFamily="66" charset="0"/>
              </a:rPr>
              <a:t>17x22 – 96 pages) </a:t>
            </a:r>
            <a:r>
              <a:rPr lang="fr-FR" sz="1200" dirty="0">
                <a:latin typeface="Comic Sans MS" panose="030F0702030302020204" pitchFamily="66" charset="0"/>
              </a:rPr>
              <a:t>: Ce cahier est divisé en 4 parties </a:t>
            </a:r>
            <a:r>
              <a:rPr lang="fr-FR" sz="1200" dirty="0" smtClean="0">
                <a:latin typeface="Comic Sans MS" panose="030F0702030302020204" pitchFamily="66" charset="0"/>
              </a:rPr>
              <a:t>(Numération </a:t>
            </a:r>
            <a:r>
              <a:rPr lang="fr-FR" sz="1200" dirty="0">
                <a:latin typeface="Comic Sans MS" panose="030F0702030302020204" pitchFamily="66" charset="0"/>
              </a:rPr>
              <a:t>; </a:t>
            </a:r>
            <a:r>
              <a:rPr lang="fr-FR" sz="1200" dirty="0" smtClean="0">
                <a:latin typeface="Comic Sans MS" panose="030F0702030302020204" pitchFamily="66" charset="0"/>
              </a:rPr>
              <a:t>Calcul </a:t>
            </a:r>
            <a:r>
              <a:rPr lang="fr-FR" sz="1200" dirty="0">
                <a:latin typeface="Comic Sans MS" panose="030F0702030302020204" pitchFamily="66" charset="0"/>
              </a:rPr>
              <a:t>; </a:t>
            </a:r>
            <a:r>
              <a:rPr lang="fr-FR" sz="1200" dirty="0" smtClean="0">
                <a:latin typeface="Comic Sans MS" panose="030F0702030302020204" pitchFamily="66" charset="0"/>
              </a:rPr>
              <a:t>Géométrie </a:t>
            </a:r>
            <a:r>
              <a:rPr lang="fr-FR" sz="1200" dirty="0">
                <a:latin typeface="Comic Sans MS" panose="030F0702030302020204" pitchFamily="66" charset="0"/>
              </a:rPr>
              <a:t>; </a:t>
            </a:r>
            <a:r>
              <a:rPr lang="fr-FR" sz="1200" dirty="0" smtClean="0">
                <a:latin typeface="Comic Sans MS" panose="030F0702030302020204" pitchFamily="66" charset="0"/>
              </a:rPr>
              <a:t>Mesures</a:t>
            </a:r>
            <a:r>
              <a:rPr lang="fr-FR" sz="1200" dirty="0">
                <a:latin typeface="Comic Sans MS" panose="030F0702030302020204" pitchFamily="66" charset="0"/>
              </a:rPr>
              <a:t>).</a:t>
            </a:r>
          </a:p>
          <a:p>
            <a:pPr marL="180975" algn="just"/>
            <a:r>
              <a:rPr lang="fr-FR" sz="1200" dirty="0">
                <a:latin typeface="Comic Sans MS" panose="030F0702030302020204" pitchFamily="66" charset="0"/>
              </a:rPr>
              <a:t>Ils sont rangés dans </a:t>
            </a:r>
            <a:r>
              <a:rPr lang="fr-FR" sz="1200" b="1" dirty="0">
                <a:latin typeface="Comic Sans MS" panose="030F0702030302020204" pitchFamily="66" charset="0"/>
              </a:rPr>
              <a:t>des bacs situés à l'entrée de la classe</a:t>
            </a:r>
            <a:r>
              <a:rPr lang="fr-FR" sz="1200" dirty="0">
                <a:latin typeface="Comic Sans MS" panose="030F0702030302020204" pitchFamily="66" charset="0"/>
              </a:rPr>
              <a:t>. </a:t>
            </a:r>
            <a:r>
              <a:rPr lang="fr-FR" sz="1200" dirty="0" smtClean="0">
                <a:latin typeface="Comic Sans MS" panose="030F0702030302020204" pitchFamily="66" charset="0"/>
              </a:rPr>
              <a:t>Depuis l’année dernière, j’ai choisi de réduire </a:t>
            </a:r>
            <a:r>
              <a:rPr lang="fr-FR" sz="1200" dirty="0">
                <a:latin typeface="Comic Sans MS" panose="030F0702030302020204" pitchFamily="66" charset="0"/>
              </a:rPr>
              <a:t>les affichages  afin </a:t>
            </a:r>
            <a:r>
              <a:rPr lang="fr-FR" sz="1200" dirty="0" smtClean="0">
                <a:latin typeface="Comic Sans MS" panose="030F0702030302020204" pitchFamily="66" charset="0"/>
              </a:rPr>
              <a:t>de </a:t>
            </a:r>
            <a:r>
              <a:rPr lang="fr-FR" sz="1200" b="1" dirty="0">
                <a:latin typeface="Comic Sans MS" panose="030F0702030302020204" pitchFamily="66" charset="0"/>
              </a:rPr>
              <a:t>limiter </a:t>
            </a:r>
            <a:r>
              <a:rPr lang="fr-FR" sz="1200" b="1" dirty="0" smtClean="0">
                <a:latin typeface="Comic Sans MS" panose="030F0702030302020204" pitchFamily="66" charset="0"/>
              </a:rPr>
              <a:t>la </a:t>
            </a:r>
            <a:r>
              <a:rPr lang="fr-FR" sz="1200" b="1" dirty="0">
                <a:latin typeface="Comic Sans MS" panose="030F0702030302020204" pitchFamily="66" charset="0"/>
              </a:rPr>
              <a:t>pollution visuelle </a:t>
            </a:r>
            <a:r>
              <a:rPr lang="fr-FR" sz="1200" dirty="0">
                <a:latin typeface="Comic Sans MS" panose="030F0702030302020204" pitchFamily="66" charset="0"/>
              </a:rPr>
              <a:t>dans ma classe. Il n'y a donc pas (ou très peu) d'affichages </a:t>
            </a:r>
            <a:r>
              <a:rPr lang="fr-FR" sz="1200" dirty="0" smtClean="0">
                <a:latin typeface="Comic Sans MS" panose="030F0702030302020204" pitchFamily="66" charset="0"/>
              </a:rPr>
              <a:t>sur </a:t>
            </a:r>
            <a:r>
              <a:rPr lang="fr-FR" sz="1200" dirty="0">
                <a:latin typeface="Comic Sans MS" panose="030F0702030302020204" pitchFamily="66" charset="0"/>
              </a:rPr>
              <a:t>les murs. Ces deux cahiers sont donc </a:t>
            </a:r>
            <a:r>
              <a:rPr lang="fr-FR" sz="1200" b="1" dirty="0">
                <a:latin typeface="Comic Sans MS" panose="030F0702030302020204" pitchFamily="66" charset="0"/>
              </a:rPr>
              <a:t>des référents </a:t>
            </a:r>
            <a:r>
              <a:rPr lang="fr-FR" sz="1200" dirty="0">
                <a:latin typeface="Comic Sans MS" panose="030F0702030302020204" pitchFamily="66" charset="0"/>
              </a:rPr>
              <a:t>très utiles pour les élèves qui les consultent assez régulièrement en classe </a:t>
            </a:r>
            <a:r>
              <a:rPr lang="fr-FR" sz="1200" b="1" dirty="0">
                <a:latin typeface="Comic Sans MS" panose="030F0702030302020204" pitchFamily="66" charset="0"/>
              </a:rPr>
              <a:t>lorsqu'une notion n'a pas été comprise </a:t>
            </a:r>
            <a:r>
              <a:rPr lang="fr-FR" sz="1200" dirty="0">
                <a:latin typeface="Comic Sans MS" panose="030F0702030302020204" pitchFamily="66" charset="0"/>
              </a:rPr>
              <a:t>(et avant de venir me solliciter). </a:t>
            </a: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le </a:t>
            </a:r>
            <a:r>
              <a:rPr lang="fr-FR" sz="1200" b="1" dirty="0">
                <a:solidFill>
                  <a:schemeClr val="accent2"/>
                </a:solidFill>
                <a:latin typeface="Comic Sans MS" panose="030F0702030302020204" pitchFamily="66" charset="0"/>
              </a:rPr>
              <a:t>cahier d’écrivain </a:t>
            </a:r>
            <a:r>
              <a:rPr lang="fr-FR" sz="1200" dirty="0">
                <a:latin typeface="Comic Sans MS" panose="030F0702030302020204" pitchFamily="66" charset="0"/>
              </a:rPr>
              <a:t>(</a:t>
            </a:r>
            <a:r>
              <a:rPr lang="fr-FR" sz="1200" dirty="0" smtClean="0">
                <a:latin typeface="Comic Sans MS" panose="030F0702030302020204" pitchFamily="66" charset="0"/>
              </a:rPr>
              <a:t>17x22 – 96 pages) </a:t>
            </a:r>
            <a:r>
              <a:rPr lang="fr-FR" sz="1200" dirty="0">
                <a:latin typeface="Comic Sans MS" panose="030F0702030302020204" pitchFamily="66" charset="0"/>
              </a:rPr>
              <a:t>: Ce cahier est divisé en 3 parties </a:t>
            </a:r>
            <a:r>
              <a:rPr lang="fr-FR" sz="1200" dirty="0" smtClean="0">
                <a:latin typeface="Comic Sans MS" panose="030F0702030302020204" pitchFamily="66" charset="0"/>
              </a:rPr>
              <a:t>(joggings </a:t>
            </a:r>
            <a:r>
              <a:rPr lang="fr-FR" sz="1200" dirty="0">
                <a:latin typeface="Comic Sans MS" panose="030F0702030302020204" pitchFamily="66" charset="0"/>
              </a:rPr>
              <a:t>d’écriture ; grands projets d’écriture ; productions libres</a:t>
            </a:r>
            <a:r>
              <a:rPr lang="fr-FR" sz="1200" dirty="0" smtClean="0">
                <a:latin typeface="Comic Sans MS" panose="030F0702030302020204" pitchFamily="66" charset="0"/>
              </a:rPr>
              <a:t>).</a:t>
            </a: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le </a:t>
            </a:r>
            <a:r>
              <a:rPr lang="fr-FR" sz="1200" b="1" dirty="0">
                <a:solidFill>
                  <a:schemeClr val="accent1">
                    <a:lumMod val="50000"/>
                  </a:schemeClr>
                </a:solidFill>
                <a:latin typeface="Comic Sans MS" panose="030F0702030302020204" pitchFamily="66" charset="0"/>
              </a:rPr>
              <a:t>porte-vue de lecture </a:t>
            </a:r>
            <a:r>
              <a:rPr lang="fr-FR" sz="1200" dirty="0">
                <a:latin typeface="Comic Sans MS" panose="030F0702030302020204" pitchFamily="66" charset="0"/>
              </a:rPr>
              <a:t>: Ce fichier est divisé en 4 parties (fluence et gammes de lecture ; stratégies de lecture ; littérature ; lecture suivie</a:t>
            </a:r>
            <a:r>
              <a:rPr lang="fr-FR" sz="1200" dirty="0" smtClean="0">
                <a:latin typeface="Comic Sans MS" panose="030F0702030302020204" pitchFamily="66" charset="0"/>
              </a:rPr>
              <a:t>).</a:t>
            </a:r>
          </a:p>
          <a:p>
            <a:pPr marL="180975" algn="just"/>
            <a:r>
              <a:rPr lang="fr-FR" sz="1200" dirty="0">
                <a:latin typeface="Comic Sans MS" panose="030F0702030302020204" pitchFamily="66" charset="0"/>
              </a:rPr>
              <a:t>Cet outil reste toujours </a:t>
            </a:r>
            <a:r>
              <a:rPr lang="fr-FR" sz="1200" b="1" dirty="0">
                <a:latin typeface="Comic Sans MS" panose="030F0702030302020204" pitchFamily="66" charset="0"/>
              </a:rPr>
              <a:t>dans le sac des élèves</a:t>
            </a:r>
            <a:r>
              <a:rPr lang="fr-FR" sz="1200" dirty="0">
                <a:latin typeface="Comic Sans MS" panose="030F0702030302020204" pitchFamily="66" charset="0"/>
              </a:rPr>
              <a:t>, sauf pour les séances de lecture. Il contient également les fiches d'exercices en format A4 qui ne peuvent être collées dans le cahier des centres. </a:t>
            </a:r>
            <a:endParaRPr lang="fr-FR" sz="1200" dirty="0" smtClean="0">
              <a:latin typeface="Comic Sans MS" panose="030F0702030302020204" pitchFamily="66" charset="0"/>
            </a:endParaRPr>
          </a:p>
        </p:txBody>
      </p:sp>
      <p:pic>
        <p:nvPicPr>
          <p:cNvPr id="16388" name="Picture 4" descr="http://ekladata.com/U_D9XhE5EiU8H9DNY9H8bBHorz8@185x185.jpg"/>
          <p:cNvPicPr>
            <a:picLocks noChangeAspect="1" noChangeArrowheads="1"/>
          </p:cNvPicPr>
          <p:nvPr/>
        </p:nvPicPr>
        <p:blipFill rotWithShape="1">
          <a:blip r:embed="rId3">
            <a:extLst>
              <a:ext uri="{28A0092B-C50C-407E-A947-70E740481C1C}">
                <a14:useLocalDpi xmlns:a14="http://schemas.microsoft.com/office/drawing/2010/main" val="0"/>
              </a:ext>
            </a:extLst>
          </a:blip>
          <a:srcRect l="13307" r="16423"/>
          <a:stretch/>
        </p:blipFill>
        <p:spPr bwMode="auto">
          <a:xfrm>
            <a:off x="5338623" y="3022584"/>
            <a:ext cx="75891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ekladata.com/I0Fmi-8lnRtYvBnhz4OISemZlCQ.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8650" y="3114859"/>
            <a:ext cx="8977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ekladata.com/6f7b_lS36cA9PJIHLxE0NkGFtOk@295x18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800" y="4298337"/>
            <a:ext cx="1440000" cy="87864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Cahiers et organisation du matÃ©riel des Ã©lÃ¨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7559" y="5517871"/>
            <a:ext cx="85408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ekladata.com/qvm8zMXIm0F4VwKNVAXNs0Fz43c.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7334" r="18267"/>
          <a:stretch/>
        </p:blipFill>
        <p:spPr bwMode="auto">
          <a:xfrm>
            <a:off x="5248529" y="5372735"/>
            <a:ext cx="69552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Cahiers des Ã©lÃ¨ves et pages de gar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9800" y="7039994"/>
            <a:ext cx="1440000" cy="109020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9"/>
          <a:stretch>
            <a:fillRect/>
          </a:stretch>
        </p:blipFill>
        <p:spPr>
          <a:xfrm>
            <a:off x="5248529" y="1203312"/>
            <a:ext cx="1542541" cy="1080000"/>
          </a:xfrm>
          <a:prstGeom prst="rect">
            <a:avLst/>
          </a:prstGeom>
        </p:spPr>
      </p:pic>
    </p:spTree>
    <p:extLst>
      <p:ext uri="{BB962C8B-B14F-4D97-AF65-F5344CB8AC3E}">
        <p14:creationId xmlns:p14="http://schemas.microsoft.com/office/powerpoint/2010/main" val="337163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50897" y="250759"/>
            <a:ext cx="5175969" cy="461665"/>
          </a:xfrm>
          <a:prstGeom prst="rect">
            <a:avLst/>
          </a:prstGeom>
          <a:noFill/>
        </p:spPr>
        <p:txBody>
          <a:bodyPr wrap="none" rtlCol="0">
            <a:spAutoFit/>
          </a:bodyPr>
          <a:lstStyle/>
          <a:p>
            <a:r>
              <a:rPr lang="fr-FR" sz="2400" dirty="0" smtClean="0">
                <a:latin typeface="MTF Hello Again" panose="02000500000000000000" pitchFamily="2" charset="0"/>
              </a:rPr>
              <a:t>Les cahiers et autres supports des élèves (3)</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14</a:t>
            </a:r>
            <a:endParaRPr lang="fr-FR" sz="2000" dirty="0">
              <a:solidFill>
                <a:schemeClr val="tx1"/>
              </a:solidFill>
              <a:latin typeface="MTF Hello Again" panose="02000500000000000000" pitchFamily="2" charset="0"/>
            </a:endParaRPr>
          </a:p>
        </p:txBody>
      </p:sp>
      <p:sp>
        <p:nvSpPr>
          <p:cNvPr id="28" name="ZoneTexte 27"/>
          <p:cNvSpPr txBox="1"/>
          <p:nvPr/>
        </p:nvSpPr>
        <p:spPr>
          <a:xfrm>
            <a:off x="177436" y="1226214"/>
            <a:ext cx="4989652" cy="4339650"/>
          </a:xfrm>
          <a:prstGeom prst="rect">
            <a:avLst/>
          </a:prstGeom>
          <a:noFill/>
        </p:spPr>
        <p:txBody>
          <a:bodyPr wrap="square" rtlCol="0">
            <a:spAutoFit/>
          </a:bodyPr>
          <a:lstStyle/>
          <a:p>
            <a:pPr marL="171450" indent="-171450" algn="just">
              <a:buFont typeface="Arial" panose="020B0604020202020204" pitchFamily="34" charset="0"/>
              <a:buChar char="•"/>
            </a:pPr>
            <a:r>
              <a:rPr lang="fr-FR" sz="1200" dirty="0" smtClean="0">
                <a:latin typeface="Comic Sans MS" panose="030F0702030302020204" pitchFamily="66" charset="0"/>
              </a:rPr>
              <a:t>les </a:t>
            </a:r>
            <a:r>
              <a:rPr lang="fr-FR" sz="1200" b="1" dirty="0" smtClean="0">
                <a:solidFill>
                  <a:srgbClr val="C00000"/>
                </a:solidFill>
                <a:latin typeface="Comic Sans MS" panose="030F0702030302020204" pitchFamily="66" charset="0"/>
              </a:rPr>
              <a:t>fichiers de calcul et de géométrie </a:t>
            </a:r>
            <a:r>
              <a:rPr lang="fr-FR" sz="1200" b="1" dirty="0" err="1" smtClean="0">
                <a:solidFill>
                  <a:srgbClr val="C00000"/>
                </a:solidFill>
                <a:latin typeface="Comic Sans MS" panose="030F0702030302020204" pitchFamily="66" charset="0"/>
              </a:rPr>
              <a:t>Boutdegomme</a:t>
            </a:r>
            <a:r>
              <a:rPr lang="fr-FR" sz="1200" b="1" dirty="0" smtClean="0">
                <a:solidFill>
                  <a:srgbClr val="C00000"/>
                </a:solidFill>
                <a:latin typeface="Comic Sans MS" panose="030F0702030302020204" pitchFamily="66" charset="0"/>
              </a:rPr>
              <a:t> </a:t>
            </a:r>
            <a:r>
              <a:rPr lang="fr-FR" sz="1200" dirty="0" smtClean="0">
                <a:latin typeface="Comic Sans MS" panose="030F0702030302020204" pitchFamily="66" charset="0"/>
              </a:rPr>
              <a:t>: Ces fichiers sont utilisés </a:t>
            </a:r>
            <a:r>
              <a:rPr lang="fr-FR" sz="1200" dirty="0">
                <a:latin typeface="Comic Sans MS" panose="030F0702030302020204" pitchFamily="66" charset="0"/>
              </a:rPr>
              <a:t>dans les centres d'autonomie, pour des activités de rebrassage ou de validation, et </a:t>
            </a:r>
            <a:r>
              <a:rPr lang="fr-FR" sz="1200" dirty="0" smtClean="0">
                <a:latin typeface="Comic Sans MS" panose="030F0702030302020204" pitchFamily="66" charset="0"/>
              </a:rPr>
              <a:t>sont corrigés </a:t>
            </a:r>
            <a:r>
              <a:rPr lang="fr-FR" sz="1200" dirty="0">
                <a:latin typeface="Comic Sans MS" panose="030F0702030302020204" pitchFamily="66" charset="0"/>
              </a:rPr>
              <a:t>de la même façon que le cahier de réussite</a:t>
            </a:r>
            <a:r>
              <a:rPr lang="fr-FR" sz="1200" dirty="0" smtClean="0">
                <a:latin typeface="Comic Sans MS" panose="030F0702030302020204" pitchFamily="66" charset="0"/>
              </a:rPr>
              <a:t>.</a:t>
            </a:r>
            <a:endParaRPr lang="fr-FR" sz="1200" dirty="0">
              <a:latin typeface="Comic Sans MS" panose="030F0702030302020204" pitchFamily="66" charset="0"/>
            </a:endParaRPr>
          </a:p>
          <a:p>
            <a:pPr marL="171450" indent="-171450" algn="just">
              <a:buFont typeface="Arial" panose="020B0604020202020204" pitchFamily="34" charset="0"/>
              <a:buChar char="•"/>
            </a:pPr>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le </a:t>
            </a:r>
            <a:r>
              <a:rPr lang="fr-FR" sz="1200" b="1" dirty="0" smtClean="0">
                <a:solidFill>
                  <a:srgbClr val="00B050"/>
                </a:solidFill>
                <a:latin typeface="Comic Sans MS" panose="030F0702030302020204" pitchFamily="66" charset="0"/>
              </a:rPr>
              <a:t>cahier de découvertes du monde </a:t>
            </a:r>
            <a:r>
              <a:rPr lang="fr-FR" sz="1200" dirty="0">
                <a:latin typeface="Comic Sans MS" panose="030F0702030302020204" pitchFamily="66" charset="0"/>
              </a:rPr>
              <a:t>(24x32 – 96 pages) : Ce cahier est divisé en </a:t>
            </a:r>
            <a:r>
              <a:rPr lang="fr-FR" sz="1200" dirty="0" smtClean="0">
                <a:latin typeface="Comic Sans MS" panose="030F0702030302020204" pitchFamily="66" charset="0"/>
              </a:rPr>
              <a:t>4 </a:t>
            </a:r>
            <a:r>
              <a:rPr lang="fr-FR" sz="1200" dirty="0">
                <a:latin typeface="Comic Sans MS" panose="030F0702030302020204" pitchFamily="66" charset="0"/>
              </a:rPr>
              <a:t>parties </a:t>
            </a:r>
            <a:r>
              <a:rPr lang="fr-FR" sz="1200" dirty="0" smtClean="0">
                <a:latin typeface="Comic Sans MS" panose="030F0702030302020204" pitchFamily="66" charset="0"/>
              </a:rPr>
              <a:t>(Espace </a:t>
            </a:r>
            <a:r>
              <a:rPr lang="fr-FR" sz="1200" dirty="0">
                <a:latin typeface="Comic Sans MS" panose="030F0702030302020204" pitchFamily="66" charset="0"/>
              </a:rPr>
              <a:t>; </a:t>
            </a:r>
            <a:r>
              <a:rPr lang="fr-FR" sz="1200" dirty="0" smtClean="0">
                <a:latin typeface="Comic Sans MS" panose="030F0702030302020204" pitchFamily="66" charset="0"/>
              </a:rPr>
              <a:t>Temps </a:t>
            </a:r>
            <a:r>
              <a:rPr lang="fr-FR" sz="1200" dirty="0">
                <a:latin typeface="Comic Sans MS" panose="030F0702030302020204" pitchFamily="66" charset="0"/>
              </a:rPr>
              <a:t>; </a:t>
            </a:r>
            <a:r>
              <a:rPr lang="fr-FR" sz="1200" dirty="0" smtClean="0">
                <a:latin typeface="Comic Sans MS" panose="030F0702030302020204" pitchFamily="66" charset="0"/>
              </a:rPr>
              <a:t>Vivant </a:t>
            </a:r>
            <a:r>
              <a:rPr lang="fr-FR" sz="1200" dirty="0">
                <a:latin typeface="Comic Sans MS" panose="030F0702030302020204" pitchFamily="66" charset="0"/>
              </a:rPr>
              <a:t>; </a:t>
            </a:r>
            <a:r>
              <a:rPr lang="fr-FR" sz="1200" dirty="0" smtClean="0">
                <a:latin typeface="Comic Sans MS" panose="030F0702030302020204" pitchFamily="66" charset="0"/>
              </a:rPr>
              <a:t>Matière</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171450" indent="-171450" algn="just">
              <a:buFont typeface="Arial" panose="020B0604020202020204" pitchFamily="34" charset="0"/>
              <a:buChar char="•"/>
            </a:pPr>
            <a:endParaRPr lang="fr-FR" sz="1200" dirty="0" smtClean="0">
              <a:latin typeface="Comic Sans MS" panose="030F0702030302020204" pitchFamily="66" charset="0"/>
            </a:endParaRPr>
          </a:p>
          <a:p>
            <a:pPr marL="171450" indent="-171450" algn="just">
              <a:buFont typeface="Arial" panose="020B0604020202020204" pitchFamily="34" charset="0"/>
              <a:buChar char="•"/>
            </a:pPr>
            <a:endParaRPr lang="fr-FR" sz="1200" dirty="0" smtClean="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le </a:t>
            </a:r>
            <a:r>
              <a:rPr lang="fr-FR" sz="1200" b="1" dirty="0" smtClean="0">
                <a:solidFill>
                  <a:srgbClr val="7030A0"/>
                </a:solidFill>
                <a:latin typeface="Comic Sans MS" panose="030F0702030302020204" pitchFamily="66" charset="0"/>
              </a:rPr>
              <a:t>cahier d’arts </a:t>
            </a:r>
            <a:r>
              <a:rPr lang="fr-FR" sz="1200" dirty="0">
                <a:latin typeface="Comic Sans MS" panose="030F0702030302020204" pitchFamily="66" charset="0"/>
              </a:rPr>
              <a:t>(17x22 – 48 pages) : Ce cahier </a:t>
            </a:r>
            <a:r>
              <a:rPr lang="fr-FR" sz="1200" dirty="0" smtClean="0">
                <a:latin typeface="Comic Sans MS" panose="030F0702030302020204" pitchFamily="66" charset="0"/>
              </a:rPr>
              <a:t>regroupe les différents types d’art étudiés en classe : son, langage, quotidien, visuel, espace et scène. Ce </a:t>
            </a:r>
            <a:r>
              <a:rPr lang="fr-FR" sz="1200" dirty="0">
                <a:latin typeface="Comic Sans MS" panose="030F0702030302020204" pitchFamily="66" charset="0"/>
              </a:rPr>
              <a:t>cahier contient les leçons des notions travaillées en classe mais aussi les productions réalisées lors de chaque thème (en format A5</a:t>
            </a:r>
            <a:r>
              <a:rPr lang="fr-FR" sz="1200" dirty="0" smtClean="0">
                <a:latin typeface="Comic Sans MS" panose="030F0702030302020204" pitchFamily="66" charset="0"/>
              </a:rPr>
              <a:t>).</a:t>
            </a:r>
          </a:p>
          <a:p>
            <a:pPr algn="just"/>
            <a:endParaRPr lang="fr-FR" sz="1200" dirty="0">
              <a:latin typeface="Comic Sans MS" panose="030F0702030302020204" pitchFamily="66" charset="0"/>
            </a:endParaRPr>
          </a:p>
          <a:p>
            <a:pPr algn="just"/>
            <a:endParaRPr lang="fr-FR" sz="1200" i="1" dirty="0">
              <a:solidFill>
                <a:srgbClr val="515151"/>
              </a:solidFill>
              <a:latin typeface="Comic Sans MS" panose="030F0702030302020204" pitchFamily="66" charset="0"/>
            </a:endParaRPr>
          </a:p>
          <a:p>
            <a:pPr lvl="4" algn="just"/>
            <a:r>
              <a:rPr lang="fr-FR" sz="1200" b="1" i="1" dirty="0" smtClean="0">
                <a:solidFill>
                  <a:srgbClr val="FF0000"/>
                </a:solidFill>
                <a:latin typeface="Comic Sans MS" panose="030F0702030302020204" pitchFamily="66" charset="0"/>
              </a:rPr>
              <a:t>Dans une volonté de renforcer le </a:t>
            </a:r>
            <a:r>
              <a:rPr lang="fr-FR" sz="1200" b="1" i="1" dirty="0">
                <a:solidFill>
                  <a:srgbClr val="FF0000"/>
                </a:solidFill>
                <a:latin typeface="Comic Sans MS" panose="030F0702030302020204" pitchFamily="66" charset="0"/>
              </a:rPr>
              <a:t>lien avec les familles </a:t>
            </a:r>
            <a:r>
              <a:rPr lang="fr-FR" sz="1200" b="1" i="1" dirty="0" smtClean="0">
                <a:solidFill>
                  <a:srgbClr val="FF0000"/>
                </a:solidFill>
                <a:latin typeface="Comic Sans MS" panose="030F0702030302020204" pitchFamily="66" charset="0"/>
              </a:rPr>
              <a:t>les pages </a:t>
            </a:r>
            <a:r>
              <a:rPr lang="fr-FR" sz="1200" b="1" i="1" dirty="0">
                <a:solidFill>
                  <a:srgbClr val="FF0000"/>
                </a:solidFill>
                <a:latin typeface="Comic Sans MS" panose="030F0702030302020204" pitchFamily="66" charset="0"/>
              </a:rPr>
              <a:t>de garde </a:t>
            </a:r>
            <a:r>
              <a:rPr lang="fr-FR" sz="1200" b="1" i="1" dirty="0" smtClean="0">
                <a:solidFill>
                  <a:srgbClr val="FF0000"/>
                </a:solidFill>
                <a:latin typeface="Comic Sans MS" panose="030F0702030302020204" pitchFamily="66" charset="0"/>
              </a:rPr>
              <a:t>contiennent également un </a:t>
            </a:r>
            <a:r>
              <a:rPr lang="fr-FR" sz="1200" b="1" i="1" dirty="0">
                <a:solidFill>
                  <a:srgbClr val="FF0000"/>
                </a:solidFill>
                <a:latin typeface="Comic Sans MS" panose="030F0702030302020204" pitchFamily="66" charset="0"/>
              </a:rPr>
              <a:t>descriptif du rôle et du fonctionnement de chaque cahier. </a:t>
            </a:r>
            <a:endParaRPr lang="fr-FR" sz="1200" dirty="0">
              <a:latin typeface="Comic Sans MS" panose="030F0702030302020204" pitchFamily="66" charset="0"/>
            </a:endParaRPr>
          </a:p>
        </p:txBody>
      </p:sp>
      <p:pic>
        <p:nvPicPr>
          <p:cNvPr id="17412" name="Picture 4" descr="Cahiers et organisation du matÃ©riel des Ã©lÃ¨ves"/>
          <p:cNvPicPr>
            <a:picLocks noChangeAspect="1" noChangeArrowheads="1"/>
          </p:cNvPicPr>
          <p:nvPr/>
        </p:nvPicPr>
        <p:blipFill rotWithShape="1">
          <a:blip r:embed="rId3">
            <a:extLst>
              <a:ext uri="{28A0092B-C50C-407E-A947-70E740481C1C}">
                <a14:useLocalDpi xmlns:a14="http://schemas.microsoft.com/office/drawing/2010/main" val="0"/>
              </a:ext>
            </a:extLst>
          </a:blip>
          <a:srcRect l="12410" t="11687" r="11400" b="17793"/>
          <a:stretch/>
        </p:blipFill>
        <p:spPr bwMode="auto">
          <a:xfrm>
            <a:off x="5330687" y="1116739"/>
            <a:ext cx="1260000" cy="8734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6" descr="http://ekladata.com/xwsHPN0IENqvGjG5PK0Qdu60_0E@124x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426" y="2153651"/>
            <a:ext cx="606521" cy="9000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ekladata.com/st-3F2_QqJhru3x8C-rC9gQZlYY@105x17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426" y="3217155"/>
            <a:ext cx="586552" cy="97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onception d'arriÃ¨re-plan d'affaires Vecteur gratu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539" y="4568457"/>
            <a:ext cx="1201278" cy="900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7"/>
          <a:stretch>
            <a:fillRect/>
          </a:stretch>
        </p:blipFill>
        <p:spPr>
          <a:xfrm>
            <a:off x="2946315" y="5630382"/>
            <a:ext cx="3180551" cy="2160000"/>
          </a:xfrm>
          <a:prstGeom prst="rect">
            <a:avLst/>
          </a:prstGeom>
        </p:spPr>
      </p:pic>
    </p:spTree>
    <p:extLst>
      <p:ext uri="{BB962C8B-B14F-4D97-AF65-F5344CB8AC3E}">
        <p14:creationId xmlns:p14="http://schemas.microsoft.com/office/powerpoint/2010/main" val="142377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4285" y="229744"/>
            <a:ext cx="5793381" cy="461665"/>
          </a:xfrm>
          <a:prstGeom prst="rect">
            <a:avLst/>
          </a:prstGeom>
          <a:noFill/>
        </p:spPr>
        <p:txBody>
          <a:bodyPr wrap="none" rtlCol="0">
            <a:spAutoFit/>
          </a:bodyPr>
          <a:lstStyle/>
          <a:p>
            <a:r>
              <a:rPr lang="fr-FR" sz="2400" dirty="0" smtClean="0">
                <a:latin typeface="MTF Hello Again" panose="02000500000000000000" pitchFamily="2" charset="0"/>
              </a:rPr>
              <a:t>L’aménagement flexible ou « flexible </a:t>
            </a:r>
            <a:r>
              <a:rPr lang="fr-FR" sz="2400" dirty="0" err="1" smtClean="0">
                <a:latin typeface="MTF Hello Again" panose="02000500000000000000" pitchFamily="2" charset="0"/>
              </a:rPr>
              <a:t>seating</a:t>
            </a:r>
            <a:r>
              <a:rPr lang="fr-FR" sz="2400" dirty="0" smtClean="0">
                <a:latin typeface="MTF Hello Again" panose="02000500000000000000" pitchFamily="2" charset="0"/>
              </a:rPr>
              <a:t> » (1)</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15</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8" y="870857"/>
            <a:ext cx="6480000" cy="6186309"/>
          </a:xfrm>
          <a:prstGeom prst="rect">
            <a:avLst/>
          </a:prstGeom>
          <a:noFill/>
        </p:spPr>
        <p:txBody>
          <a:bodyPr wrap="square" rtlCol="0">
            <a:spAutoFit/>
          </a:bodyPr>
          <a:lstStyle/>
          <a:p>
            <a:pPr algn="just"/>
            <a:r>
              <a:rPr lang="fr-FR" sz="1200" dirty="0" smtClean="0">
                <a:latin typeface="Comic Sans MS" panose="030F0702030302020204" pitchFamily="66" charset="0"/>
              </a:rPr>
              <a:t>Depuis </a:t>
            </a:r>
            <a:r>
              <a:rPr lang="fr-FR" sz="1200" dirty="0">
                <a:latin typeface="Comic Sans MS" panose="030F0702030302020204" pitchFamily="66" charset="0"/>
              </a:rPr>
              <a:t>l’année </a:t>
            </a:r>
            <a:r>
              <a:rPr lang="fr-FR" sz="1200" dirty="0" smtClean="0">
                <a:latin typeface="Comic Sans MS" panose="030F0702030302020204" pitchFamily="66" charset="0"/>
              </a:rPr>
              <a:t>dernière, je pratique dans ma classe </a:t>
            </a:r>
            <a:r>
              <a:rPr lang="fr-FR" sz="1200" dirty="0">
                <a:latin typeface="Comic Sans MS" panose="030F0702030302020204" pitchFamily="66" charset="0"/>
              </a:rPr>
              <a:t>le principe du « flexible </a:t>
            </a:r>
            <a:r>
              <a:rPr lang="fr-FR" sz="1200" dirty="0" err="1">
                <a:latin typeface="Comic Sans MS" panose="030F0702030302020204" pitchFamily="66" charset="0"/>
              </a:rPr>
              <a:t>seating</a:t>
            </a:r>
            <a:r>
              <a:rPr lang="fr-FR" sz="1200" dirty="0">
                <a:latin typeface="Comic Sans MS" panose="030F0702030302020204" pitchFamily="66" charset="0"/>
              </a:rPr>
              <a:t> ». </a:t>
            </a:r>
            <a:r>
              <a:rPr lang="fr-FR" sz="1200" dirty="0" smtClean="0">
                <a:latin typeface="Comic Sans MS" panose="030F0702030302020204" pitchFamily="66" charset="0"/>
              </a:rPr>
              <a:t>Venu d’Amérique du Nord (Etats-Unis et Canada), il commence à se répandre en France et gagne à y être développé davantage </a:t>
            </a:r>
            <a:r>
              <a:rPr lang="fr-FR" sz="1200" dirty="0">
                <a:latin typeface="Comic Sans MS" panose="030F0702030302020204" pitchFamily="66" charset="0"/>
              </a:rPr>
              <a:t>car il </a:t>
            </a:r>
            <a:r>
              <a:rPr lang="fr-FR" sz="1200" b="1" dirty="0">
                <a:latin typeface="Comic Sans MS" panose="030F0702030302020204" pitchFamily="66" charset="0"/>
              </a:rPr>
              <a:t>facilite l’apprentissage et </a:t>
            </a:r>
            <a:r>
              <a:rPr lang="fr-FR" sz="1200" b="1" dirty="0" smtClean="0">
                <a:latin typeface="Comic Sans MS" panose="030F0702030302020204" pitchFamily="66" charset="0"/>
              </a:rPr>
              <a:t>favorise la </a:t>
            </a:r>
            <a:r>
              <a:rPr lang="fr-FR" sz="1200" b="1" dirty="0">
                <a:latin typeface="Comic Sans MS" panose="030F0702030302020204" pitchFamily="66" charset="0"/>
              </a:rPr>
              <a:t>concentration des </a:t>
            </a:r>
            <a:r>
              <a:rPr lang="fr-FR" sz="1200" b="1" dirty="0" smtClean="0">
                <a:latin typeface="Comic Sans MS" panose="030F0702030302020204" pitchFamily="66" charset="0"/>
              </a:rPr>
              <a:t>élèves.</a:t>
            </a:r>
          </a:p>
          <a:p>
            <a:pPr algn="just"/>
            <a:r>
              <a:rPr lang="fr-FR" sz="1200" dirty="0" smtClean="0">
                <a:latin typeface="Comic Sans MS" panose="030F0702030302020204" pitchFamily="66" charset="0"/>
              </a:rPr>
              <a:t>Le </a:t>
            </a:r>
            <a:r>
              <a:rPr lang="fr-FR" sz="1200" dirty="0">
                <a:latin typeface="Comic Sans MS" panose="030F0702030302020204" pitchFamily="66" charset="0"/>
              </a:rPr>
              <a:t>« flexible </a:t>
            </a:r>
            <a:r>
              <a:rPr lang="fr-FR" sz="1200" dirty="0" err="1">
                <a:latin typeface="Comic Sans MS" panose="030F0702030302020204" pitchFamily="66" charset="0"/>
              </a:rPr>
              <a:t>seating</a:t>
            </a:r>
            <a:r>
              <a:rPr lang="fr-FR" sz="1200" dirty="0">
                <a:latin typeface="Comic Sans MS" panose="030F0702030302020204" pitchFamily="66" charset="0"/>
              </a:rPr>
              <a:t> » consiste à offrir aux élèves </a:t>
            </a:r>
            <a:r>
              <a:rPr lang="fr-FR" sz="1200" b="1" dirty="0">
                <a:latin typeface="Comic Sans MS" panose="030F0702030302020204" pitchFamily="66" charset="0"/>
              </a:rPr>
              <a:t>plusieurs sortes </a:t>
            </a:r>
            <a:r>
              <a:rPr lang="fr-FR" sz="1200" b="1" dirty="0" smtClean="0">
                <a:latin typeface="Comic Sans MS" panose="030F0702030302020204" pitchFamily="66" charset="0"/>
              </a:rPr>
              <a:t>d’assises </a:t>
            </a:r>
            <a:r>
              <a:rPr lang="fr-FR" sz="1200" dirty="0" smtClean="0">
                <a:latin typeface="Comic Sans MS" panose="030F0702030302020204" pitchFamily="66" charset="0"/>
              </a:rPr>
              <a:t>pour </a:t>
            </a:r>
            <a:r>
              <a:rPr lang="fr-FR" sz="1200" dirty="0">
                <a:latin typeface="Comic Sans MS" panose="030F0702030302020204" pitchFamily="66" charset="0"/>
              </a:rPr>
              <a:t>centrer l’apprentissage sur les besoins individuels des élèves et non sur le groupe-classe. Les élèves peuvent alors choisir, lors des temps de travail en autonomie, le siège sur lequel ils souhaitent </a:t>
            </a:r>
            <a:r>
              <a:rPr lang="fr-FR" sz="1200" dirty="0" smtClean="0">
                <a:latin typeface="Comic Sans MS" panose="030F0702030302020204" pitchFamily="66" charset="0"/>
              </a:rPr>
              <a:t>travailler, </a:t>
            </a:r>
            <a:r>
              <a:rPr lang="fr-FR" sz="1200" dirty="0">
                <a:latin typeface="Comic Sans MS" panose="030F0702030302020204" pitchFamily="66" charset="0"/>
              </a:rPr>
              <a:t>et donc leur position de travail</a:t>
            </a:r>
            <a:r>
              <a:rPr lang="fr-FR" sz="1200" dirty="0" smtClean="0">
                <a:latin typeface="Comic Sans MS" panose="030F0702030302020204" pitchFamily="66" charset="0"/>
              </a:rPr>
              <a:t>. </a:t>
            </a:r>
          </a:p>
          <a:p>
            <a:pPr algn="just"/>
            <a:r>
              <a:rPr lang="fr-FR" sz="1200" dirty="0" smtClean="0">
                <a:latin typeface="Comic Sans MS" panose="030F0702030302020204" pitchFamily="66" charset="0"/>
              </a:rPr>
              <a:t>La réorganisation de l’espace classe s’est faite en deux étapes : </a:t>
            </a: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2"/>
                </a:solidFill>
                <a:latin typeface="Comic Sans MS" panose="030F0702030302020204" pitchFamily="66" charset="0"/>
              </a:rPr>
              <a:t>L’utilisation </a:t>
            </a:r>
            <a:r>
              <a:rPr lang="fr-FR" sz="1200" dirty="0">
                <a:solidFill>
                  <a:schemeClr val="accent2"/>
                </a:solidFill>
                <a:latin typeface="Comic Sans MS" panose="030F0702030302020204" pitchFamily="66" charset="0"/>
              </a:rPr>
              <a:t>du matériel déjà disponible dans la classe : </a:t>
            </a:r>
          </a:p>
          <a:p>
            <a:pPr algn="just"/>
            <a:endParaRPr lang="fr-FR" sz="1200" dirty="0">
              <a:latin typeface="Comic Sans MS" panose="030F0702030302020204" pitchFamily="66" charset="0"/>
            </a:endParaRPr>
          </a:p>
          <a:p>
            <a:pPr marL="363538" lvl="1" indent="-171450" algn="just">
              <a:buFont typeface="Wingdings" panose="05000000000000000000" pitchFamily="2" charset="2"/>
              <a:buChar char="§"/>
            </a:pPr>
            <a:r>
              <a:rPr lang="fr-FR" sz="1200" dirty="0">
                <a:solidFill>
                  <a:schemeClr val="accent6"/>
                </a:solidFill>
                <a:latin typeface="Comic Sans MS" panose="030F0702030302020204" pitchFamily="66" charset="0"/>
              </a:rPr>
              <a:t>le sol </a:t>
            </a:r>
            <a:r>
              <a:rPr lang="fr-FR" sz="1200" dirty="0">
                <a:latin typeface="Comic Sans MS" panose="030F0702030302020204" pitchFamily="66" charset="0"/>
              </a:rPr>
              <a:t>: Une fois la classe désencombrée de quelques tables, il est facile de se rendre compte qu'il existe </a:t>
            </a:r>
            <a:r>
              <a:rPr lang="fr-FR" sz="1200" b="1" dirty="0">
                <a:latin typeface="Comic Sans MS" panose="030F0702030302020204" pitchFamily="66" charset="0"/>
              </a:rPr>
              <a:t>une infinité de façons de travailler par terre</a:t>
            </a:r>
            <a:r>
              <a:rPr lang="fr-FR" sz="1200" dirty="0">
                <a:latin typeface="Comic Sans MS" panose="030F0702030302020204" pitchFamily="66" charset="0"/>
              </a:rPr>
              <a:t>. </a:t>
            </a:r>
            <a:r>
              <a:rPr lang="fr-FR" sz="1200" dirty="0" smtClean="0">
                <a:latin typeface="Comic Sans MS" panose="030F0702030302020204" pitchFamily="66" charset="0"/>
              </a:rPr>
              <a:t>Qui </a:t>
            </a:r>
            <a:r>
              <a:rPr lang="fr-FR" sz="1200" dirty="0">
                <a:latin typeface="Comic Sans MS" panose="030F0702030302020204" pitchFamily="66" charset="0"/>
              </a:rPr>
              <a:t>a dit que les élèves devaient toujours être sagement assis sur leur chaise ? Pour </a:t>
            </a:r>
            <a:r>
              <a:rPr lang="fr-FR" sz="1200" dirty="0" smtClean="0">
                <a:latin typeface="Comic Sans MS" panose="030F0702030302020204" pitchFamily="66" charset="0"/>
              </a:rPr>
              <a:t>certain, notamment </a:t>
            </a:r>
            <a:r>
              <a:rPr lang="fr-FR" sz="1200" dirty="0">
                <a:latin typeface="Comic Sans MS" panose="030F0702030302020204" pitchFamily="66" charset="0"/>
              </a:rPr>
              <a:t>ceux qui ont parfois la </a:t>
            </a:r>
            <a:r>
              <a:rPr lang="fr-FR" sz="1200" dirty="0" smtClean="0">
                <a:latin typeface="Comic Sans MS" panose="030F0702030302020204" pitchFamily="66" charset="0"/>
              </a:rPr>
              <a:t>bougeotte, </a:t>
            </a:r>
            <a:r>
              <a:rPr lang="fr-FR" sz="1200" dirty="0">
                <a:latin typeface="Comic Sans MS" panose="030F0702030302020204" pitchFamily="66" charset="0"/>
              </a:rPr>
              <a:t>il est tellement plus agréable de travailler </a:t>
            </a:r>
            <a:r>
              <a:rPr lang="fr-FR" sz="1200" b="1" dirty="0">
                <a:latin typeface="Comic Sans MS" panose="030F0702030302020204" pitchFamily="66" charset="0"/>
              </a:rPr>
              <a:t>en utilisant le siège de la chaise comme support d'écriture </a:t>
            </a:r>
            <a:r>
              <a:rPr lang="fr-FR" sz="1200" dirty="0">
                <a:latin typeface="Comic Sans MS" panose="030F0702030302020204" pitchFamily="66" charset="0"/>
              </a:rPr>
              <a:t>! </a:t>
            </a:r>
          </a:p>
          <a:p>
            <a:pPr marL="363538" lvl="1" indent="-171450" algn="just">
              <a:buFont typeface="Wingdings" panose="05000000000000000000" pitchFamily="2" charset="2"/>
              <a:buChar char="§"/>
            </a:pPr>
            <a:r>
              <a:rPr lang="fr-FR" sz="1200" dirty="0">
                <a:solidFill>
                  <a:schemeClr val="accent6"/>
                </a:solidFill>
                <a:latin typeface="Comic Sans MS" panose="030F0702030302020204" pitchFamily="66" charset="0"/>
              </a:rPr>
              <a:t>les tables </a:t>
            </a:r>
            <a:r>
              <a:rPr lang="fr-FR" sz="1200" dirty="0">
                <a:latin typeface="Comic Sans MS" panose="030F0702030302020204" pitchFamily="66" charset="0"/>
              </a:rPr>
              <a:t>: La plupart des tables se trouvant dans les écoles sont réglables afin de s'adapter à la taille et l'âge des élèves. Ce sont donc de parfaits outils pour une classe </a:t>
            </a:r>
            <a:r>
              <a:rPr lang="fr-FR" sz="1200" dirty="0" smtClean="0">
                <a:latin typeface="Comic Sans MS" panose="030F0702030302020204" pitchFamily="66" charset="0"/>
              </a:rPr>
              <a:t>flexible. </a:t>
            </a:r>
            <a:r>
              <a:rPr lang="fr-FR" sz="1200" dirty="0">
                <a:latin typeface="Comic Sans MS" panose="030F0702030302020204" pitchFamily="66" charset="0"/>
              </a:rPr>
              <a:t>Pour cela, il suffit de </a:t>
            </a:r>
            <a:r>
              <a:rPr lang="fr-FR" sz="1200" b="1" dirty="0">
                <a:latin typeface="Comic Sans MS" panose="030F0702030302020204" pitchFamily="66" charset="0"/>
              </a:rPr>
              <a:t>les régler au maximum </a:t>
            </a:r>
            <a:r>
              <a:rPr lang="fr-FR" sz="1200" dirty="0">
                <a:latin typeface="Comic Sans MS" panose="030F0702030302020204" pitchFamily="66" charset="0"/>
              </a:rPr>
              <a:t>(les élèves peuvent travailler debout) ou </a:t>
            </a:r>
            <a:r>
              <a:rPr lang="fr-FR" sz="1200" b="1" dirty="0">
                <a:latin typeface="Comic Sans MS" panose="030F0702030302020204" pitchFamily="66" charset="0"/>
              </a:rPr>
              <a:t>au minimum </a:t>
            </a:r>
            <a:r>
              <a:rPr lang="fr-FR" sz="1200" dirty="0">
                <a:latin typeface="Comic Sans MS" panose="030F0702030302020204" pitchFamily="66" charset="0"/>
              </a:rPr>
              <a:t>(elles pourront servir de tables basses à tout un groupe d'élèves). </a:t>
            </a:r>
            <a:endParaRPr lang="fr-FR" sz="1200" dirty="0" smtClean="0">
              <a:latin typeface="Comic Sans MS" panose="030F0702030302020204" pitchFamily="66" charset="0"/>
            </a:endParaRPr>
          </a:p>
          <a:p>
            <a:pPr marL="363538" lvl="1" algn="just"/>
            <a:r>
              <a:rPr lang="fr-FR" sz="1200" dirty="0" smtClean="0">
                <a:latin typeface="Comic Sans MS" panose="030F0702030302020204" pitchFamily="66" charset="0"/>
              </a:rPr>
              <a:t>Enfin</a:t>
            </a:r>
            <a:r>
              <a:rPr lang="fr-FR" sz="1200" dirty="0">
                <a:latin typeface="Comic Sans MS" panose="030F0702030302020204" pitchFamily="66" charset="0"/>
              </a:rPr>
              <a:t>, il existe aussi des </a:t>
            </a:r>
            <a:r>
              <a:rPr lang="fr-FR" sz="1200" b="1" dirty="0">
                <a:latin typeface="Comic Sans MS" panose="030F0702030302020204" pitchFamily="66" charset="0"/>
              </a:rPr>
              <a:t>tables individuelles non réglables mais déjà </a:t>
            </a:r>
            <a:r>
              <a:rPr lang="fr-FR" sz="1200" b="1" dirty="0" smtClean="0">
                <a:latin typeface="Comic Sans MS" panose="030F0702030302020204" pitchFamily="66" charset="0"/>
              </a:rPr>
              <a:t>basses</a:t>
            </a:r>
            <a:r>
              <a:rPr lang="fr-FR" sz="1200" dirty="0" smtClean="0">
                <a:latin typeface="Comic Sans MS" panose="030F0702030302020204" pitchFamily="66" charset="0"/>
              </a:rPr>
              <a:t>. J'en possède </a:t>
            </a:r>
            <a:r>
              <a:rPr lang="fr-FR" sz="1200" dirty="0">
                <a:latin typeface="Comic Sans MS" panose="030F0702030302020204" pitchFamily="66" charset="0"/>
              </a:rPr>
              <a:t>une qui me servait auparavant à la mise en place des </a:t>
            </a:r>
            <a:r>
              <a:rPr lang="fr-FR" sz="1200" dirty="0" smtClean="0">
                <a:latin typeface="Comic Sans MS" panose="030F0702030302020204" pitchFamily="66" charset="0"/>
              </a:rPr>
              <a:t>élevages. </a:t>
            </a:r>
            <a:endParaRPr lang="fr-FR" sz="1200" dirty="0">
              <a:latin typeface="Comic Sans MS" panose="030F0702030302020204" pitchFamily="66" charset="0"/>
            </a:endParaRPr>
          </a:p>
          <a:p>
            <a:pPr marL="363538" lvl="1" indent="-171450" algn="just">
              <a:buFont typeface="Wingdings" panose="05000000000000000000" pitchFamily="2" charset="2"/>
              <a:buChar char="§"/>
            </a:pPr>
            <a:r>
              <a:rPr lang="fr-FR" sz="1200" dirty="0">
                <a:solidFill>
                  <a:schemeClr val="accent6"/>
                </a:solidFill>
                <a:latin typeface="Comic Sans MS" panose="030F0702030302020204" pitchFamily="66" charset="0"/>
              </a:rPr>
              <a:t>les autres meubles</a:t>
            </a:r>
            <a:r>
              <a:rPr lang="fr-FR" sz="1200" b="1" dirty="0">
                <a:latin typeface="Comic Sans MS" panose="030F0702030302020204" pitchFamily="66" charset="0"/>
              </a:rPr>
              <a:t> </a:t>
            </a:r>
            <a:r>
              <a:rPr lang="fr-FR" sz="1200" dirty="0">
                <a:latin typeface="Comic Sans MS" panose="030F0702030302020204" pitchFamily="66" charset="0"/>
              </a:rPr>
              <a:t>: L'idée est d'être imaginatif est de rechercher dans sa classe </a:t>
            </a:r>
            <a:r>
              <a:rPr lang="fr-FR" sz="1200" b="1" dirty="0">
                <a:latin typeface="Comic Sans MS" panose="030F0702030302020204" pitchFamily="66" charset="0"/>
              </a:rPr>
              <a:t>les éléments pouvant être rapidement détournés de leur usage premier</a:t>
            </a:r>
            <a:r>
              <a:rPr lang="fr-FR" sz="1200" dirty="0">
                <a:latin typeface="Comic Sans MS" panose="030F0702030302020204" pitchFamily="66" charset="0"/>
              </a:rPr>
              <a:t>. Pour ma part, les cubes qui, au départ, étaient accumulés de manière verticale (rangement des classeurs) sont maintenant </a:t>
            </a:r>
            <a:r>
              <a:rPr lang="fr-FR" sz="1200" dirty="0" smtClean="0">
                <a:latin typeface="Comic Sans MS" panose="030F0702030302020204" pitchFamily="66" charset="0"/>
              </a:rPr>
              <a:t>utilisés comme support de travail. </a:t>
            </a:r>
            <a:endParaRPr lang="fr-FR" sz="1200" dirty="0">
              <a:latin typeface="Comic Sans MS" panose="030F0702030302020204" pitchFamily="66" charset="0"/>
            </a:endParaRPr>
          </a:p>
          <a:p>
            <a:pPr marL="363538" lvl="1" indent="-171450" algn="just">
              <a:buFont typeface="Wingdings" panose="05000000000000000000" pitchFamily="2" charset="2"/>
              <a:buChar char="§"/>
            </a:pPr>
            <a:r>
              <a:rPr lang="fr-FR" sz="1200" dirty="0">
                <a:solidFill>
                  <a:schemeClr val="accent6"/>
                </a:solidFill>
                <a:latin typeface="Comic Sans MS" panose="030F0702030302020204" pitchFamily="66" charset="0"/>
              </a:rPr>
              <a:t>pousser les murs </a:t>
            </a:r>
            <a:r>
              <a:rPr lang="fr-FR" sz="1200" dirty="0">
                <a:latin typeface="Comic Sans MS" panose="030F0702030302020204" pitchFamily="66" charset="0"/>
              </a:rPr>
              <a:t>: </a:t>
            </a:r>
            <a:r>
              <a:rPr lang="fr-FR" sz="1200" dirty="0" smtClean="0">
                <a:latin typeface="Comic Sans MS" panose="030F0702030302020204" pitchFamily="66" charset="0"/>
              </a:rPr>
              <a:t>Depuis cette </a:t>
            </a:r>
            <a:r>
              <a:rPr lang="fr-FR" sz="1200" dirty="0">
                <a:latin typeface="Comic Sans MS" panose="030F0702030302020204" pitchFamily="66" charset="0"/>
              </a:rPr>
              <a:t>année, </a:t>
            </a:r>
            <a:r>
              <a:rPr lang="fr-FR" sz="1200" dirty="0" smtClean="0">
                <a:latin typeface="Comic Sans MS" panose="030F0702030302020204" pitchFamily="66" charset="0"/>
              </a:rPr>
              <a:t>j’ai </a:t>
            </a:r>
            <a:r>
              <a:rPr lang="fr-FR" sz="1200" dirty="0">
                <a:latin typeface="Comic Sans MS" panose="030F0702030302020204" pitchFamily="66" charset="0"/>
              </a:rPr>
              <a:t>décidé de pousser les murs de </a:t>
            </a:r>
            <a:r>
              <a:rPr lang="fr-FR" sz="1200" dirty="0" smtClean="0">
                <a:latin typeface="Comic Sans MS" panose="030F0702030302020204" pitchFamily="66" charset="0"/>
              </a:rPr>
              <a:t>la </a:t>
            </a:r>
            <a:r>
              <a:rPr lang="fr-FR" sz="1200" dirty="0">
                <a:latin typeface="Comic Sans MS" panose="030F0702030302020204" pitchFamily="66" charset="0"/>
              </a:rPr>
              <a:t>classe en permettant aux élèves de travailler </a:t>
            </a:r>
            <a:r>
              <a:rPr lang="fr-FR" sz="1200" b="1" dirty="0">
                <a:latin typeface="Comic Sans MS" panose="030F0702030302020204" pitchFamily="66" charset="0"/>
              </a:rPr>
              <a:t>dans le couloir </a:t>
            </a:r>
            <a:r>
              <a:rPr lang="fr-FR" sz="1200" dirty="0">
                <a:latin typeface="Comic Sans MS" panose="030F0702030302020204" pitchFamily="66" charset="0"/>
              </a:rPr>
              <a:t>lors des temps d'autonomie. Ce fonctionnement est très utile dans le cas d'activité où le volume sonore sera forcément plus important (Lecture fluence, Langue vivante). </a:t>
            </a:r>
          </a:p>
        </p:txBody>
      </p:sp>
      <p:sp>
        <p:nvSpPr>
          <p:cNvPr id="5" name="Rectangle 12"/>
          <p:cNvSpPr>
            <a:spLocks noChangeArrowheads="1"/>
          </p:cNvSpPr>
          <p:nvPr/>
        </p:nvSpPr>
        <p:spPr bwMode="auto">
          <a:xfrm>
            <a:off x="-1684024" y="118888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13"/>
          <p:cNvSpPr>
            <a:spLocks noChangeArrowheads="1"/>
          </p:cNvSpPr>
          <p:nvPr/>
        </p:nvSpPr>
        <p:spPr bwMode="auto">
          <a:xfrm>
            <a:off x="-1684024" y="30938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Rectangle 15"/>
          <p:cNvSpPr>
            <a:spLocks noChangeArrowheads="1"/>
          </p:cNvSpPr>
          <p:nvPr/>
        </p:nvSpPr>
        <p:spPr bwMode="auto">
          <a:xfrm>
            <a:off x="-1684024" y="598948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50" name="Picture 2" descr="http://ekladata.com/V221tFIE2lbZwUtmg-8kth73OmY@1025x3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47" y="7236614"/>
            <a:ext cx="591345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18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9401" y="231033"/>
            <a:ext cx="5883149" cy="461665"/>
          </a:xfrm>
          <a:prstGeom prst="rect">
            <a:avLst/>
          </a:prstGeom>
          <a:noFill/>
        </p:spPr>
        <p:txBody>
          <a:bodyPr wrap="none" rtlCol="0">
            <a:spAutoFit/>
          </a:bodyPr>
          <a:lstStyle/>
          <a:p>
            <a:r>
              <a:rPr lang="fr-FR" sz="2400" dirty="0" smtClean="0">
                <a:latin typeface="MTF Hello Again" panose="02000500000000000000" pitchFamily="2" charset="0"/>
              </a:rPr>
              <a:t>L’aménagement flexible ou « flexible </a:t>
            </a:r>
            <a:r>
              <a:rPr lang="fr-FR" sz="2400" dirty="0" err="1" smtClean="0">
                <a:latin typeface="MTF Hello Again" panose="02000500000000000000" pitchFamily="2" charset="0"/>
              </a:rPr>
              <a:t>seating</a:t>
            </a:r>
            <a:r>
              <a:rPr lang="fr-FR" sz="2400" dirty="0" smtClean="0">
                <a:latin typeface="MTF Hello Again" panose="02000500000000000000" pitchFamily="2" charset="0"/>
              </a:rPr>
              <a:t> » (2)</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16</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8" y="870857"/>
            <a:ext cx="6480000" cy="4524315"/>
          </a:xfrm>
          <a:prstGeom prst="rect">
            <a:avLst/>
          </a:prstGeom>
          <a:noFill/>
        </p:spPr>
        <p:txBody>
          <a:bodyPr wrap="square" rtlCol="0">
            <a:spAutoFit/>
          </a:bodyPr>
          <a:lstStyle/>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2"/>
                </a:solidFill>
                <a:latin typeface="Comic Sans MS" panose="030F0702030302020204" pitchFamily="66" charset="0"/>
              </a:rPr>
              <a:t>Le matériel </a:t>
            </a:r>
            <a:r>
              <a:rPr lang="fr-FR" sz="1200" dirty="0">
                <a:solidFill>
                  <a:schemeClr val="accent2"/>
                </a:solidFill>
                <a:latin typeface="Comic Sans MS" panose="030F0702030302020204" pitchFamily="66" charset="0"/>
              </a:rPr>
              <a:t>supplémentaire : </a:t>
            </a:r>
          </a:p>
          <a:p>
            <a:pPr algn="just"/>
            <a:endParaRPr lang="fr-FR" sz="1200" dirty="0">
              <a:latin typeface="Comic Sans MS" panose="030F0702030302020204" pitchFamily="66" charset="0"/>
            </a:endParaRPr>
          </a:p>
          <a:p>
            <a:pPr marL="266700" indent="-171450" algn="just">
              <a:buFont typeface="Wingdings" panose="05000000000000000000" pitchFamily="2" charset="2"/>
              <a:buChar char="§"/>
            </a:pPr>
            <a:r>
              <a:rPr lang="fr-FR" sz="1200" b="1" dirty="0">
                <a:solidFill>
                  <a:schemeClr val="accent6"/>
                </a:solidFill>
                <a:latin typeface="Comic Sans MS" panose="030F0702030302020204" pitchFamily="66" charset="0"/>
              </a:rPr>
              <a:t>les tapis </a:t>
            </a:r>
            <a:r>
              <a:rPr lang="fr-FR" sz="1200" dirty="0">
                <a:latin typeface="Comic Sans MS" panose="030F0702030302020204" pitchFamily="66" charset="0"/>
              </a:rPr>
              <a:t>: </a:t>
            </a:r>
            <a:r>
              <a:rPr lang="fr-FR" sz="1200" b="1" dirty="0">
                <a:latin typeface="Comic Sans MS" panose="030F0702030302020204" pitchFamily="66" charset="0"/>
              </a:rPr>
              <a:t>à l'intérieur des tables en "U"  </a:t>
            </a:r>
            <a:r>
              <a:rPr lang="fr-FR" sz="1200" dirty="0">
                <a:latin typeface="Comic Sans MS" panose="030F0702030302020204" pitchFamily="66" charset="0"/>
              </a:rPr>
              <a:t>pour un coin regroupement plus structuré ; </a:t>
            </a:r>
            <a:r>
              <a:rPr lang="fr-FR" sz="1200" b="1" dirty="0">
                <a:latin typeface="Comic Sans MS" panose="030F0702030302020204" pitchFamily="66" charset="0"/>
              </a:rPr>
              <a:t>dans le coin bibliothèque </a:t>
            </a:r>
            <a:r>
              <a:rPr lang="fr-FR" sz="1200" dirty="0">
                <a:latin typeface="Comic Sans MS" panose="030F0702030302020204" pitchFamily="66" charset="0"/>
              </a:rPr>
              <a:t>pour un meilleur confort lors des temps de lecture ou </a:t>
            </a:r>
            <a:r>
              <a:rPr lang="fr-FR" sz="1200" b="1" dirty="0">
                <a:latin typeface="Comic Sans MS" panose="030F0702030302020204" pitchFamily="66" charset="0"/>
              </a:rPr>
              <a:t>en libre service </a:t>
            </a:r>
            <a:r>
              <a:rPr lang="fr-FR" sz="1200" dirty="0">
                <a:latin typeface="Comic Sans MS" panose="030F0702030302020204" pitchFamily="66" charset="0"/>
              </a:rPr>
              <a:t>pour investir le sol de la classe.</a:t>
            </a:r>
          </a:p>
          <a:p>
            <a:pPr marL="266700" indent="-171450" algn="just">
              <a:buFont typeface="Wingdings" panose="05000000000000000000" pitchFamily="2" charset="2"/>
              <a:buChar char="§"/>
            </a:pPr>
            <a:r>
              <a:rPr lang="fr-FR" sz="1200" b="1" dirty="0">
                <a:solidFill>
                  <a:schemeClr val="accent6"/>
                </a:solidFill>
                <a:latin typeface="Comic Sans MS" panose="030F0702030302020204" pitchFamily="66" charset="0"/>
              </a:rPr>
              <a:t>les coussins</a:t>
            </a:r>
            <a:r>
              <a:rPr lang="fr-FR" sz="1200" dirty="0">
                <a:latin typeface="Comic Sans MS" panose="030F0702030302020204" pitchFamily="66" charset="0"/>
              </a:rPr>
              <a:t> : à utiliser pour </a:t>
            </a:r>
            <a:r>
              <a:rPr lang="fr-FR" sz="1200" b="1" dirty="0">
                <a:latin typeface="Comic Sans MS" panose="030F0702030302020204" pitchFamily="66" charset="0"/>
              </a:rPr>
              <a:t>les différentes tables basses </a:t>
            </a:r>
            <a:r>
              <a:rPr lang="fr-FR" sz="1200" dirty="0">
                <a:latin typeface="Comic Sans MS" panose="030F0702030302020204" pitchFamily="66" charset="0"/>
              </a:rPr>
              <a:t>réparties dans la classe ou sur </a:t>
            </a:r>
            <a:r>
              <a:rPr lang="fr-FR" sz="1200" b="1" dirty="0">
                <a:latin typeface="Comic Sans MS" panose="030F0702030302020204" pitchFamily="66" charset="0"/>
              </a:rPr>
              <a:t>les chaises classiques </a:t>
            </a:r>
            <a:r>
              <a:rPr lang="fr-FR" sz="1200" dirty="0">
                <a:latin typeface="Comic Sans MS" panose="030F0702030302020204" pitchFamily="66" charset="0"/>
              </a:rPr>
              <a:t>pour permettre le mouvement (coussins d'équilibres). </a:t>
            </a:r>
          </a:p>
          <a:p>
            <a:pPr marL="266700" indent="-171450" algn="just">
              <a:buFont typeface="Wingdings" panose="05000000000000000000" pitchFamily="2" charset="2"/>
              <a:buChar char="§"/>
            </a:pPr>
            <a:r>
              <a:rPr lang="fr-FR" sz="1200" b="1" dirty="0">
                <a:solidFill>
                  <a:schemeClr val="accent6"/>
                </a:solidFill>
                <a:latin typeface="Comic Sans MS" panose="030F0702030302020204" pitchFamily="66" charset="0"/>
              </a:rPr>
              <a:t>les </a:t>
            </a:r>
            <a:r>
              <a:rPr lang="fr-FR" sz="1200" b="1" dirty="0" smtClean="0">
                <a:solidFill>
                  <a:schemeClr val="accent6"/>
                </a:solidFill>
                <a:latin typeface="Comic Sans MS" panose="030F0702030302020204" pitchFamily="66" charset="0"/>
              </a:rPr>
              <a:t>planches, les dessertes et les « </a:t>
            </a:r>
            <a:r>
              <a:rPr lang="fr-FR" sz="1200" b="1" dirty="0" err="1" smtClean="0">
                <a:solidFill>
                  <a:schemeClr val="accent6"/>
                </a:solidFill>
                <a:latin typeface="Comic Sans MS" panose="030F0702030302020204" pitchFamily="66" charset="0"/>
              </a:rPr>
              <a:t>ztools</a:t>
            </a:r>
            <a:r>
              <a:rPr lang="fr-FR" sz="1200" b="1" dirty="0" smtClean="0">
                <a:solidFill>
                  <a:schemeClr val="accent6"/>
                </a:solidFill>
                <a:latin typeface="Comic Sans MS" panose="030F0702030302020204" pitchFamily="66" charset="0"/>
              </a:rPr>
              <a:t> »</a:t>
            </a:r>
            <a:r>
              <a:rPr lang="fr-FR" sz="1200" dirty="0" smtClean="0">
                <a:solidFill>
                  <a:schemeClr val="accent6"/>
                </a:solidFill>
                <a:latin typeface="Comic Sans MS" panose="030F0702030302020204" pitchFamily="66" charset="0"/>
              </a:rPr>
              <a:t> </a:t>
            </a:r>
            <a:r>
              <a:rPr lang="fr-FR" sz="1200" dirty="0">
                <a:latin typeface="Comic Sans MS" panose="030F0702030302020204" pitchFamily="66" charset="0"/>
              </a:rPr>
              <a:t>: faciliter la </a:t>
            </a:r>
            <a:r>
              <a:rPr lang="fr-FR" sz="1200" b="1" dirty="0">
                <a:latin typeface="Comic Sans MS" panose="030F0702030302020204" pitchFamily="66" charset="0"/>
              </a:rPr>
              <a:t>prise de note dans n'importe quel endroit</a:t>
            </a:r>
            <a:r>
              <a:rPr lang="fr-FR" sz="1200" dirty="0">
                <a:latin typeface="Comic Sans MS" panose="030F0702030302020204" pitchFamily="66" charset="0"/>
              </a:rPr>
              <a:t>, même assis par terre (dans le coin regroupement ou bibliothèque).   </a:t>
            </a:r>
          </a:p>
          <a:p>
            <a:pPr marL="266700" indent="-171450" algn="just">
              <a:buFont typeface="Wingdings" panose="05000000000000000000" pitchFamily="2" charset="2"/>
              <a:buChar char="§"/>
            </a:pPr>
            <a:r>
              <a:rPr lang="fr-FR" sz="1200" b="1" dirty="0">
                <a:solidFill>
                  <a:schemeClr val="accent6"/>
                </a:solidFill>
                <a:latin typeface="Comic Sans MS" panose="030F0702030302020204" pitchFamily="66" charset="0"/>
              </a:rPr>
              <a:t>les </a:t>
            </a:r>
            <a:r>
              <a:rPr lang="fr-FR" sz="1200" b="1" dirty="0" smtClean="0">
                <a:solidFill>
                  <a:schemeClr val="accent6"/>
                </a:solidFill>
                <a:latin typeface="Comic Sans MS" panose="030F0702030302020204" pitchFamily="66" charset="0"/>
              </a:rPr>
              <a:t>tabourets classiques oscillants, les poufs et les </a:t>
            </a:r>
            <a:r>
              <a:rPr lang="fr-FR" sz="1200" b="1" dirty="0">
                <a:solidFill>
                  <a:schemeClr val="accent6"/>
                </a:solidFill>
                <a:latin typeface="Comic Sans MS" panose="030F0702030302020204" pitchFamily="66" charset="0"/>
              </a:rPr>
              <a:t>ballons de gymnastique </a:t>
            </a:r>
            <a:r>
              <a:rPr lang="fr-FR" sz="1200" dirty="0">
                <a:latin typeface="Comic Sans MS" panose="030F0702030302020204" pitchFamily="66" charset="0"/>
              </a:rPr>
              <a:t>: proposer une assise aux tables classiques tout en permettant </a:t>
            </a:r>
            <a:r>
              <a:rPr lang="fr-FR" sz="1200" b="1" dirty="0">
                <a:latin typeface="Comic Sans MS" panose="030F0702030302020204" pitchFamily="66" charset="0"/>
              </a:rPr>
              <a:t>une mise en mouvement et une meilleure position</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266700" indent="-171450" algn="just">
              <a:buFont typeface="Wingdings" panose="05000000000000000000" pitchFamily="2" charset="2"/>
              <a:buChar char="§"/>
            </a:pPr>
            <a:endParaRPr lang="fr-FR" sz="1200" dirty="0">
              <a:latin typeface="Comic Sans MS" panose="030F0702030302020204" pitchFamily="66" charset="0"/>
            </a:endParaRPr>
          </a:p>
        </p:txBody>
      </p:sp>
      <p:pic>
        <p:nvPicPr>
          <p:cNvPr id="3074" name="Picture 2" descr="http://ekladata.com/hmw64nsJ8LKpfv5TS-MNZ-0hdTg@960x3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812" y="870857"/>
            <a:ext cx="47603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kladata.com/KBmDvTYxQto7wYRU3269E1g5GrY@572x4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44" y="5289713"/>
            <a:ext cx="2831400" cy="1980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ekladata.com/4f-FkGnGzaNfhUAFmpkaSLE7yhI@315x23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910" y="5289713"/>
            <a:ext cx="197217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ekladata.com/FuMMuzw63jehNR2prcdarZUUOB0@376x29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037" y="6023639"/>
            <a:ext cx="184163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ekladata.com/BE-FBOKszXasWnMiZCNYPWAUdCw@538x36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1520" y="6974314"/>
            <a:ext cx="211095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RÃ©sultat de recherche d'images pour &quot;tabouret oscillant manutan&quo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7207" y="7016021"/>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RÃ©sultat de recherche d'images pour &quot;ztool&quo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887" y="6953501"/>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nception d'arriÃ¨re-plan d'affaires Vecteur gratui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2527" y="8511267"/>
            <a:ext cx="1201278"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33805" y="8638102"/>
            <a:ext cx="4475778" cy="646331"/>
          </a:xfrm>
          <a:prstGeom prst="rect">
            <a:avLst/>
          </a:prstGeom>
        </p:spPr>
        <p:txBody>
          <a:bodyPr wrap="square">
            <a:spAutoFit/>
          </a:bodyPr>
          <a:lstStyle/>
          <a:p>
            <a:pPr marL="95250" algn="just"/>
            <a:r>
              <a:rPr lang="fr-FR" sz="1200" b="1" i="1" dirty="0" smtClean="0">
                <a:solidFill>
                  <a:srgbClr val="FF0000"/>
                </a:solidFill>
                <a:latin typeface="Comic Sans MS" panose="030F0702030302020204" pitchFamily="66" charset="0"/>
              </a:rPr>
              <a:t>Les pages suivantes décrivent l’évolution de l’aménagement de l’espace de ma classe vers un fonctionnement plus flexible.</a:t>
            </a:r>
            <a:endParaRPr lang="fr-FR" sz="1200" dirty="0">
              <a:latin typeface="Comic Sans MS" panose="030F0702030302020204" pitchFamily="66" charset="0"/>
            </a:endParaRPr>
          </a:p>
        </p:txBody>
      </p:sp>
    </p:spTree>
    <p:extLst>
      <p:ext uri="{BB962C8B-B14F-4D97-AF65-F5344CB8AC3E}">
        <p14:creationId xmlns:p14="http://schemas.microsoft.com/office/powerpoint/2010/main" val="343105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a:t>
            </a:r>
            <a:endParaRPr lang="fr-FR" sz="2000" dirty="0">
              <a:solidFill>
                <a:schemeClr val="tx1"/>
              </a:solidFill>
              <a:latin typeface="MTF Hello Again" panose="02000500000000000000" pitchFamily="2" charset="0"/>
            </a:endParaRPr>
          </a:p>
        </p:txBody>
      </p:sp>
      <p:sp>
        <p:nvSpPr>
          <p:cNvPr id="7" name="Rectangle 6"/>
          <p:cNvSpPr/>
          <p:nvPr/>
        </p:nvSpPr>
        <p:spPr>
          <a:xfrm>
            <a:off x="133350" y="2698625"/>
            <a:ext cx="6496050" cy="5773375"/>
          </a:xfrm>
          <a:prstGeom prst="rect">
            <a:avLst/>
          </a:prstGeom>
        </p:spPr>
        <p:txBody>
          <a:bodyPr wrap="square">
            <a:spAutoFit/>
          </a:bodyPr>
          <a:lstStyle/>
          <a:p>
            <a:pPr algn="just">
              <a:lnSpc>
                <a:spcPct val="107000"/>
              </a:lnSpc>
              <a:spcAft>
                <a:spcPts val="800"/>
              </a:spcAf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Bonjour cher/chère collègue</a:t>
            </a:r>
          </a:p>
          <a:p>
            <a:pPr algn="just">
              <a:lnSpc>
                <a:spcPct val="107000"/>
              </a:lnSpc>
              <a:spcAft>
                <a:spcPts val="800"/>
              </a:spcAft>
              <a:tabLst>
                <a:tab pos="5114925" algn="l"/>
              </a:tabLst>
            </a:pPr>
            <a:endParaRPr lang="fr-FR" sz="12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Si tu lis ceci c’est que tu as déjà vu ma salle de classe. Et là, tu dois te dire : « Pourquoi ça tombe sur moi ?! ». Je vais donc tenter de tout t’expliquer en détail dans ce dossier. </a:t>
            </a:r>
          </a:p>
          <a:p>
            <a:pPr algn="just">
              <a:lnSpc>
                <a:spcPct val="107000"/>
              </a:lnSpc>
              <a:spcAft>
                <a:spcPts val="800"/>
              </a:spcAf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Comme tu as pu le remarquer, je n’ai </a:t>
            </a:r>
            <a:r>
              <a:rPr lang="fr-FR" sz="1200" b="1" dirty="0" smtClean="0">
                <a:effectLst/>
                <a:latin typeface="Comic Sans MS" panose="030F0702030302020204" pitchFamily="66" charset="0"/>
                <a:ea typeface="Calibri" panose="020F0502020204030204" pitchFamily="34" charset="0"/>
                <a:cs typeface="Times New Roman" panose="02020603050405020304" pitchFamily="18" charset="0"/>
              </a:rPr>
              <a:t>plus de bureau</a:t>
            </a: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dans ma classe, par choix. J’ai préféré enlever ce gros objet très encombrant qui ne me servait au final que pour stocker un nombre incroyable de choses … Le but est que les élèves puissent bénéficier d’un </a:t>
            </a:r>
            <a:r>
              <a:rPr lang="fr-FR" sz="1200" b="1" dirty="0" smtClean="0">
                <a:effectLst/>
                <a:latin typeface="Comic Sans MS" panose="030F0702030302020204" pitchFamily="66" charset="0"/>
                <a:ea typeface="Calibri" panose="020F0502020204030204" pitchFamily="34" charset="0"/>
                <a:cs typeface="Times New Roman" panose="02020603050405020304" pitchFamily="18" charset="0"/>
              </a:rPr>
              <a:t>maximum d’espace</a:t>
            </a: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pour travailler et devenir AUTONOME !! </a:t>
            </a:r>
          </a:p>
          <a:p>
            <a:pPr algn="just">
              <a:lnSpc>
                <a:spcPct val="107000"/>
              </a:lnSpc>
              <a:spcAft>
                <a:spcPts val="800"/>
              </a:spcAf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Tout ce dont tu as besoin se trouve dans </a:t>
            </a:r>
            <a:r>
              <a:rPr lang="fr-FR" sz="1200" b="1" dirty="0" smtClean="0">
                <a:effectLst/>
                <a:latin typeface="Comic Sans MS" panose="030F0702030302020204" pitchFamily="66" charset="0"/>
                <a:ea typeface="Calibri" panose="020F0502020204030204" pitchFamily="34" charset="0"/>
                <a:cs typeface="Times New Roman" panose="02020603050405020304" pitchFamily="18" charset="0"/>
              </a:rPr>
              <a:t>ce dossier</a:t>
            </a: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dans </a:t>
            </a:r>
            <a:r>
              <a:rPr lang="fr-FR" sz="1200" b="1" dirty="0" smtClean="0">
                <a:effectLst/>
                <a:latin typeface="Comic Sans MS" panose="030F0702030302020204" pitchFamily="66" charset="0"/>
                <a:ea typeface="Calibri" panose="020F0502020204030204" pitchFamily="34" charset="0"/>
                <a:cs typeface="Times New Roman" panose="02020603050405020304" pitchFamily="18" charset="0"/>
              </a:rPr>
              <a:t>l’armoire </a:t>
            </a: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et dans</a:t>
            </a:r>
            <a:r>
              <a:rPr lang="fr-FR" sz="1200" b="1" dirty="0" smtClean="0">
                <a:effectLst/>
                <a:latin typeface="Comic Sans MS" panose="030F0702030302020204" pitchFamily="66" charset="0"/>
                <a:ea typeface="Calibri" panose="020F0502020204030204" pitchFamily="34" charset="0"/>
                <a:cs typeface="Times New Roman" panose="02020603050405020304" pitchFamily="18" charset="0"/>
              </a:rPr>
              <a:t> la tour de rangement située dans le « Coin de la maîtresse ». </a:t>
            </a:r>
            <a:endParaRPr lang="fr-FR" sz="1400" b="1" dirty="0" smtClean="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400" b="1"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400" b="1" dirty="0" smtClean="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400" b="1"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400" b="1" dirty="0" smtClean="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400" b="1" dirty="0" smtClean="0">
              <a:solidFill>
                <a:srgbClr val="00B0F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400" b="1" dirty="0">
              <a:solidFill>
                <a:srgbClr val="00B0F0"/>
              </a:solidFill>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200" b="1" dirty="0" smtClean="0">
              <a:solidFill>
                <a:srgbClr val="00B0F0"/>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J’espère que tu apprécieras de travailler dans une classe fonctionnant différemment de celles que tu as pu rencontrer auparavant. N’hésite pas à me faire part de ton ressenti une fois le remplacement (ou le stage) terminé</a:t>
            </a: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a:t>
            </a:r>
            <a:endParaRPr lang="fr-FR" sz="1200" dirty="0" smtClean="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3831218" y="491111"/>
            <a:ext cx="2798182" cy="2700000"/>
          </a:xfrm>
          <a:prstGeom prst="rect">
            <a:avLst/>
          </a:prstGeom>
        </p:spPr>
      </p:pic>
      <p:pic>
        <p:nvPicPr>
          <p:cNvPr id="1028" name="Picture 4" descr="https://scontent-frt3-2.xx.fbcdn.net/v/t1.15752-9/39258960_309528656260544_5064530061399425024_n.jpg?_nc_cat=0&amp;oh=98b051a97271b1a3d962872899e7335d&amp;oe=5BF1EB6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745"/>
          <a:stretch/>
        </p:blipFill>
        <p:spPr bwMode="auto">
          <a:xfrm>
            <a:off x="3269240" y="5747312"/>
            <a:ext cx="275056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content-cdt1-1.xx.fbcdn.net/v/t1.15752-9/39282961_311641049589586_3174787628465651712_n.jpg?_nc_cat=0&amp;oh=54aa87c9d5d691efac4c15b6252c6b4d&amp;oe=5C04762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51" t="10396" r="7490"/>
          <a:stretch/>
        </p:blipFill>
        <p:spPr bwMode="auto">
          <a:xfrm>
            <a:off x="1164791" y="5585312"/>
            <a:ext cx="1400208" cy="212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264694" y="190322"/>
            <a:ext cx="3344779" cy="199942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600" dirty="0" smtClean="0">
                <a:latin typeface="Comic Sans MS" panose="030F0702030302020204" pitchFamily="66" charset="0"/>
              </a:rPr>
              <a:t>Infos pratiques : </a:t>
            </a:r>
          </a:p>
          <a:p>
            <a:pPr marL="171450" indent="-171450">
              <a:lnSpc>
                <a:spcPct val="150000"/>
              </a:lnSpc>
              <a:buFont typeface="Arial" panose="020B0604020202020204" pitchFamily="34" charset="0"/>
              <a:buChar char="•"/>
            </a:pPr>
            <a:r>
              <a:rPr lang="fr-FR" sz="1300" dirty="0" smtClean="0">
                <a:latin typeface="Comic Sans MS" panose="030F0702030302020204" pitchFamily="66" charset="0"/>
              </a:rPr>
              <a:t>code photocopieuse : ………………………</a:t>
            </a:r>
            <a:endParaRPr lang="fr-FR" sz="1300" dirty="0">
              <a:latin typeface="Comic Sans MS" panose="030F0702030302020204" pitchFamily="66" charset="0"/>
            </a:endParaRPr>
          </a:p>
          <a:p>
            <a:pPr marL="171450" indent="-171450">
              <a:lnSpc>
                <a:spcPct val="150000"/>
              </a:lnSpc>
              <a:buFont typeface="Arial" panose="020B0604020202020204" pitchFamily="34" charset="0"/>
              <a:buChar char="•"/>
            </a:pPr>
            <a:r>
              <a:rPr lang="fr-FR" sz="1300" dirty="0" smtClean="0">
                <a:latin typeface="Comic Sans MS" panose="030F0702030302020204" pitchFamily="66" charset="0"/>
              </a:rPr>
              <a:t>mail </a:t>
            </a:r>
            <a:r>
              <a:rPr lang="fr-FR" sz="1300" dirty="0">
                <a:latin typeface="Comic Sans MS" panose="030F0702030302020204" pitchFamily="66" charset="0"/>
              </a:rPr>
              <a:t>: </a:t>
            </a:r>
            <a:r>
              <a:rPr lang="fr-FR" sz="1300" dirty="0" smtClean="0">
                <a:latin typeface="Comic Sans MS" panose="030F0702030302020204" pitchFamily="66" charset="0"/>
              </a:rPr>
              <a:t>………………………………………………</a:t>
            </a:r>
            <a:endParaRPr lang="fr-FR" sz="1300" dirty="0">
              <a:latin typeface="Comic Sans MS" panose="030F0702030302020204" pitchFamily="66" charset="0"/>
            </a:endParaRPr>
          </a:p>
          <a:p>
            <a:pPr marL="171450" indent="-171450">
              <a:lnSpc>
                <a:spcPct val="150000"/>
              </a:lnSpc>
              <a:buFont typeface="Arial" panose="020B0604020202020204" pitchFamily="34" charset="0"/>
              <a:buChar char="•"/>
            </a:pPr>
            <a:r>
              <a:rPr lang="fr-FR" sz="1300" dirty="0">
                <a:latin typeface="Comic Sans MS" panose="030F0702030302020204" pitchFamily="66" charset="0"/>
              </a:rPr>
              <a:t>téléphone : </a:t>
            </a:r>
            <a:r>
              <a:rPr lang="fr-FR" sz="1300" dirty="0" smtClean="0">
                <a:latin typeface="Comic Sans MS" panose="030F0702030302020204" pitchFamily="66" charset="0"/>
              </a:rPr>
              <a:t>…………………………………………</a:t>
            </a:r>
            <a:endParaRPr lang="fr-FR" sz="1300" dirty="0">
              <a:latin typeface="Comic Sans MS" panose="030F0702030302020204" pitchFamily="66" charset="0"/>
            </a:endParaRPr>
          </a:p>
        </p:txBody>
      </p:sp>
    </p:spTree>
    <p:extLst>
      <p:ext uri="{BB962C8B-B14F-4D97-AF65-F5344CB8AC3E}">
        <p14:creationId xmlns:p14="http://schemas.microsoft.com/office/powerpoint/2010/main" val="3948514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17</a:t>
            </a:r>
            <a:endParaRPr lang="fr-FR" sz="2000" dirty="0">
              <a:solidFill>
                <a:schemeClr val="tx1"/>
              </a:solidFill>
              <a:latin typeface="MTF Hello Again" panose="02000500000000000000" pitchFamily="2" charset="0"/>
            </a:endParaRPr>
          </a:p>
        </p:txBody>
      </p:sp>
      <p:sp>
        <p:nvSpPr>
          <p:cNvPr id="5" name="Rectangle 12"/>
          <p:cNvSpPr>
            <a:spLocks noChangeArrowheads="1"/>
          </p:cNvSpPr>
          <p:nvPr/>
        </p:nvSpPr>
        <p:spPr bwMode="auto">
          <a:xfrm>
            <a:off x="-1684024" y="118888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7" name="Image 6"/>
          <p:cNvPicPr>
            <a:picLocks noChangeAspect="1"/>
          </p:cNvPicPr>
          <p:nvPr/>
        </p:nvPicPr>
        <p:blipFill>
          <a:blip r:embed="rId3"/>
          <a:stretch>
            <a:fillRect/>
          </a:stretch>
        </p:blipFill>
        <p:spPr>
          <a:xfrm>
            <a:off x="220977" y="784700"/>
            <a:ext cx="6480000" cy="3611101"/>
          </a:xfrm>
          <a:prstGeom prst="rect">
            <a:avLst/>
          </a:prstGeom>
        </p:spPr>
      </p:pic>
      <p:pic>
        <p:nvPicPr>
          <p:cNvPr id="9" name="Image 8"/>
          <p:cNvPicPr>
            <a:picLocks noChangeAspect="1"/>
          </p:cNvPicPr>
          <p:nvPr/>
        </p:nvPicPr>
        <p:blipFill>
          <a:blip r:embed="rId4"/>
          <a:stretch>
            <a:fillRect/>
          </a:stretch>
        </p:blipFill>
        <p:spPr>
          <a:xfrm>
            <a:off x="220347" y="4597007"/>
            <a:ext cx="6480000" cy="3651712"/>
          </a:xfrm>
          <a:prstGeom prst="rect">
            <a:avLst/>
          </a:prstGeom>
        </p:spPr>
      </p:pic>
      <p:sp>
        <p:nvSpPr>
          <p:cNvPr id="20" name="ZoneTexte 19"/>
          <p:cNvSpPr txBox="1"/>
          <p:nvPr/>
        </p:nvSpPr>
        <p:spPr>
          <a:xfrm>
            <a:off x="563656" y="222432"/>
            <a:ext cx="5793381" cy="461665"/>
          </a:xfrm>
          <a:prstGeom prst="rect">
            <a:avLst/>
          </a:prstGeom>
          <a:noFill/>
        </p:spPr>
        <p:txBody>
          <a:bodyPr wrap="none" rtlCol="0">
            <a:spAutoFit/>
          </a:bodyPr>
          <a:lstStyle/>
          <a:p>
            <a:r>
              <a:rPr lang="fr-FR" sz="2400" dirty="0" smtClean="0">
                <a:latin typeface="MTF Hello Again" panose="02000500000000000000" pitchFamily="2" charset="0"/>
              </a:rPr>
              <a:t>L’aménagement flexible ou « flexible </a:t>
            </a:r>
            <a:r>
              <a:rPr lang="fr-FR" sz="2400" dirty="0" err="1" smtClean="0">
                <a:latin typeface="MTF Hello Again" panose="02000500000000000000" pitchFamily="2" charset="0"/>
              </a:rPr>
              <a:t>seating</a:t>
            </a:r>
            <a:r>
              <a:rPr lang="fr-FR" sz="2400" dirty="0" smtClean="0">
                <a:latin typeface="MTF Hello Again" panose="02000500000000000000" pitchFamily="2" charset="0"/>
              </a:rPr>
              <a:t> » (1)</a:t>
            </a:r>
            <a:endParaRPr lang="fr-FR" sz="2400" dirty="0">
              <a:solidFill>
                <a:schemeClr val="bg1">
                  <a:lumMod val="65000"/>
                </a:schemeClr>
              </a:solidFill>
              <a:latin typeface="MTF Hello Again" panose="02000500000000000000" pitchFamily="2" charset="0"/>
            </a:endParaRPr>
          </a:p>
        </p:txBody>
      </p:sp>
    </p:spTree>
    <p:extLst>
      <p:ext uri="{BB962C8B-B14F-4D97-AF65-F5344CB8AC3E}">
        <p14:creationId xmlns:p14="http://schemas.microsoft.com/office/powerpoint/2010/main" val="72073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18</a:t>
            </a:r>
            <a:endParaRPr lang="fr-FR" sz="2000" dirty="0">
              <a:solidFill>
                <a:schemeClr val="tx1"/>
              </a:solidFill>
              <a:latin typeface="MTF Hello Again" panose="02000500000000000000" pitchFamily="2"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 name="ZoneTexte 19"/>
          <p:cNvSpPr txBox="1"/>
          <p:nvPr/>
        </p:nvSpPr>
        <p:spPr>
          <a:xfrm>
            <a:off x="519402" y="255526"/>
            <a:ext cx="5883149" cy="461665"/>
          </a:xfrm>
          <a:prstGeom prst="rect">
            <a:avLst/>
          </a:prstGeom>
          <a:noFill/>
        </p:spPr>
        <p:txBody>
          <a:bodyPr wrap="none" rtlCol="0">
            <a:spAutoFit/>
          </a:bodyPr>
          <a:lstStyle/>
          <a:p>
            <a:r>
              <a:rPr lang="fr-FR" sz="2400" dirty="0" smtClean="0">
                <a:latin typeface="MTF Hello Again" panose="02000500000000000000" pitchFamily="2" charset="0"/>
              </a:rPr>
              <a:t>L’aménagement flexible ou « flexible </a:t>
            </a:r>
            <a:r>
              <a:rPr lang="fr-FR" sz="2400" dirty="0" err="1" smtClean="0">
                <a:latin typeface="MTF Hello Again" panose="02000500000000000000" pitchFamily="2" charset="0"/>
              </a:rPr>
              <a:t>seating</a:t>
            </a:r>
            <a:r>
              <a:rPr lang="fr-FR" sz="2400" dirty="0" smtClean="0">
                <a:latin typeface="MTF Hello Again" panose="02000500000000000000" pitchFamily="2" charset="0"/>
              </a:rPr>
              <a:t> » (2)</a:t>
            </a:r>
            <a:endParaRPr lang="fr-FR" sz="2400" dirty="0">
              <a:solidFill>
                <a:schemeClr val="bg1">
                  <a:lumMod val="65000"/>
                </a:schemeClr>
              </a:solidFill>
              <a:latin typeface="MTF Hello Again" panose="02000500000000000000" pitchFamily="2" charset="0"/>
            </a:endParaRPr>
          </a:p>
        </p:txBody>
      </p:sp>
      <p:pic>
        <p:nvPicPr>
          <p:cNvPr id="2" name="Image 1"/>
          <p:cNvPicPr>
            <a:picLocks noChangeAspect="1"/>
          </p:cNvPicPr>
          <p:nvPr/>
        </p:nvPicPr>
        <p:blipFill>
          <a:blip r:embed="rId3"/>
          <a:stretch>
            <a:fillRect/>
          </a:stretch>
        </p:blipFill>
        <p:spPr>
          <a:xfrm>
            <a:off x="149400" y="912317"/>
            <a:ext cx="6480000" cy="3629372"/>
          </a:xfrm>
          <a:prstGeom prst="rect">
            <a:avLst/>
          </a:prstGeom>
        </p:spPr>
      </p:pic>
      <p:pic>
        <p:nvPicPr>
          <p:cNvPr id="3" name="Image 2"/>
          <p:cNvPicPr>
            <a:picLocks noChangeAspect="1"/>
          </p:cNvPicPr>
          <p:nvPr/>
        </p:nvPicPr>
        <p:blipFill>
          <a:blip r:embed="rId4"/>
          <a:stretch>
            <a:fillRect/>
          </a:stretch>
        </p:blipFill>
        <p:spPr>
          <a:xfrm>
            <a:off x="220977" y="4688146"/>
            <a:ext cx="6480000" cy="3632511"/>
          </a:xfrm>
          <a:prstGeom prst="rect">
            <a:avLst/>
          </a:prstGeom>
        </p:spPr>
      </p:pic>
    </p:spTree>
    <p:extLst>
      <p:ext uri="{BB962C8B-B14F-4D97-AF65-F5344CB8AC3E}">
        <p14:creationId xmlns:p14="http://schemas.microsoft.com/office/powerpoint/2010/main" val="275890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19</a:t>
            </a:r>
            <a:endParaRPr lang="fr-FR" sz="2000" dirty="0">
              <a:solidFill>
                <a:schemeClr val="tx1"/>
              </a:solidFill>
              <a:latin typeface="MTF Hello Again" panose="02000500000000000000" pitchFamily="2" charset="0"/>
            </a:endParaRPr>
          </a:p>
        </p:txBody>
      </p:sp>
      <p:sp>
        <p:nvSpPr>
          <p:cNvPr id="20" name="ZoneTexte 19"/>
          <p:cNvSpPr txBox="1"/>
          <p:nvPr/>
        </p:nvSpPr>
        <p:spPr>
          <a:xfrm>
            <a:off x="523410" y="229744"/>
            <a:ext cx="5875134" cy="461665"/>
          </a:xfrm>
          <a:prstGeom prst="rect">
            <a:avLst/>
          </a:prstGeom>
          <a:noFill/>
        </p:spPr>
        <p:txBody>
          <a:bodyPr wrap="none" rtlCol="0">
            <a:spAutoFit/>
          </a:bodyPr>
          <a:lstStyle/>
          <a:p>
            <a:r>
              <a:rPr lang="fr-FR" sz="2400" dirty="0" smtClean="0">
                <a:latin typeface="MTF Hello Again" panose="02000500000000000000" pitchFamily="2" charset="0"/>
              </a:rPr>
              <a:t>L’aménagement flexible ou « flexible </a:t>
            </a:r>
            <a:r>
              <a:rPr lang="fr-FR" sz="2400" dirty="0" err="1" smtClean="0">
                <a:latin typeface="MTF Hello Again" panose="02000500000000000000" pitchFamily="2" charset="0"/>
              </a:rPr>
              <a:t>seating</a:t>
            </a:r>
            <a:r>
              <a:rPr lang="fr-FR" sz="2400" dirty="0" smtClean="0">
                <a:latin typeface="MTF Hello Again" panose="02000500000000000000" pitchFamily="2" charset="0"/>
              </a:rPr>
              <a:t> » (3)</a:t>
            </a:r>
            <a:endParaRPr lang="fr-FR" sz="2400" dirty="0">
              <a:solidFill>
                <a:schemeClr val="bg1">
                  <a:lumMod val="65000"/>
                </a:schemeClr>
              </a:solidFill>
              <a:latin typeface="MTF Hello Again" panose="02000500000000000000" pitchFamily="2" charset="0"/>
            </a:endParaRPr>
          </a:p>
        </p:txBody>
      </p:sp>
      <p:pic>
        <p:nvPicPr>
          <p:cNvPr id="4" name="Image 3"/>
          <p:cNvPicPr>
            <a:picLocks noChangeAspect="1"/>
          </p:cNvPicPr>
          <p:nvPr/>
        </p:nvPicPr>
        <p:blipFill>
          <a:blip r:embed="rId3"/>
          <a:stretch>
            <a:fillRect/>
          </a:stretch>
        </p:blipFill>
        <p:spPr>
          <a:xfrm>
            <a:off x="220977" y="936114"/>
            <a:ext cx="6480000" cy="3605575"/>
          </a:xfrm>
          <a:prstGeom prst="rect">
            <a:avLst/>
          </a:prstGeom>
        </p:spPr>
      </p:pic>
      <p:pic>
        <p:nvPicPr>
          <p:cNvPr id="7" name="Image 6"/>
          <p:cNvPicPr>
            <a:picLocks noChangeAspect="1"/>
          </p:cNvPicPr>
          <p:nvPr/>
        </p:nvPicPr>
        <p:blipFill>
          <a:blip r:embed="rId4"/>
          <a:stretch>
            <a:fillRect/>
          </a:stretch>
        </p:blipFill>
        <p:spPr>
          <a:xfrm>
            <a:off x="149400" y="4786394"/>
            <a:ext cx="6480000" cy="3576902"/>
          </a:xfrm>
          <a:prstGeom prst="rect">
            <a:avLst/>
          </a:prstGeom>
        </p:spPr>
      </p:pic>
    </p:spTree>
    <p:extLst>
      <p:ext uri="{BB962C8B-B14F-4D97-AF65-F5344CB8AC3E}">
        <p14:creationId xmlns:p14="http://schemas.microsoft.com/office/powerpoint/2010/main" val="408322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7901" y="307839"/>
            <a:ext cx="5846152" cy="461665"/>
          </a:xfrm>
          <a:prstGeom prst="rect">
            <a:avLst/>
          </a:prstGeom>
          <a:noFill/>
        </p:spPr>
        <p:txBody>
          <a:bodyPr wrap="none" rtlCol="0">
            <a:spAutoFit/>
          </a:bodyPr>
          <a:lstStyle/>
          <a:p>
            <a:r>
              <a:rPr lang="fr-FR" sz="2400" dirty="0" smtClean="0">
                <a:latin typeface="MTF Hello Again" panose="02000500000000000000" pitchFamily="2" charset="0"/>
              </a:rPr>
              <a:t>L’enseignement flexible : les centres d’autonomie (1)</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20</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7848302"/>
          </a:xfrm>
          <a:prstGeom prst="rect">
            <a:avLst/>
          </a:prstGeom>
          <a:noFill/>
        </p:spPr>
        <p:txBody>
          <a:bodyPr wrap="square" rtlCol="0">
            <a:spAutoFit/>
          </a:bodyPr>
          <a:lstStyle/>
          <a:p>
            <a:pPr algn="just"/>
            <a:r>
              <a:rPr lang="fr-FR" sz="1200" dirty="0" smtClean="0">
                <a:latin typeface="Comic Sans MS" panose="030F0702030302020204" pitchFamily="66" charset="0"/>
              </a:rPr>
              <a:t>Lors des séances d’apprentissage, je </a:t>
            </a:r>
            <a:r>
              <a:rPr lang="fr-FR" sz="1200" dirty="0">
                <a:latin typeface="Comic Sans MS" panose="030F0702030302020204" pitchFamily="66" charset="0"/>
              </a:rPr>
              <a:t>travaille </a:t>
            </a:r>
            <a:r>
              <a:rPr lang="fr-FR" sz="1200" b="1" dirty="0">
                <a:latin typeface="Comic Sans MS" panose="030F0702030302020204" pitchFamily="66" charset="0"/>
              </a:rPr>
              <a:t>en demi-classe</a:t>
            </a:r>
            <a:r>
              <a:rPr lang="fr-FR" sz="1200" dirty="0">
                <a:latin typeface="Comic Sans MS" panose="030F0702030302020204" pitchFamily="66" charset="0"/>
              </a:rPr>
              <a:t>. Cela me permet de travailler avec </a:t>
            </a:r>
            <a:r>
              <a:rPr lang="fr-FR" sz="1200" b="1" dirty="0">
                <a:latin typeface="Comic Sans MS" panose="030F0702030302020204" pitchFamily="66" charset="0"/>
              </a:rPr>
              <a:t>un groupe restreint d’élèves </a:t>
            </a:r>
            <a:r>
              <a:rPr lang="fr-FR" sz="1200" dirty="0">
                <a:latin typeface="Comic Sans MS" panose="030F0702030302020204" pitchFamily="66" charset="0"/>
              </a:rPr>
              <a:t>et d’être au plus proche des éventuelles difficultés. J’ai donc partagé ma classe en </a:t>
            </a:r>
            <a:r>
              <a:rPr lang="fr-FR" sz="1200" b="1" dirty="0">
                <a:latin typeface="Comic Sans MS" panose="030F0702030302020204" pitchFamily="66" charset="0"/>
              </a:rPr>
              <a:t>deux groupes hétérogènes </a:t>
            </a:r>
            <a:r>
              <a:rPr lang="fr-FR" sz="1200" dirty="0">
                <a:latin typeface="Comic Sans MS" panose="030F0702030302020204" pitchFamily="66" charset="0"/>
              </a:rPr>
              <a:t>qui correspondent généralement aux CE1 et aux CE2 (sauf en lecture et en écriture où j’ai créé des </a:t>
            </a:r>
            <a:r>
              <a:rPr lang="fr-FR" sz="1200" b="1" dirty="0">
                <a:latin typeface="Comic Sans MS" panose="030F0702030302020204" pitchFamily="66" charset="0"/>
              </a:rPr>
              <a:t>groupes </a:t>
            </a:r>
            <a:r>
              <a:rPr lang="fr-FR" sz="1200" b="1" dirty="0" smtClean="0">
                <a:latin typeface="Comic Sans MS" panose="030F0702030302020204" pitchFamily="66" charset="0"/>
              </a:rPr>
              <a:t>homogènes selon les besoins</a:t>
            </a:r>
            <a:r>
              <a:rPr lang="fr-FR" sz="1200" dirty="0" smtClean="0">
                <a:latin typeface="Comic Sans MS" panose="030F0702030302020204" pitchFamily="66" charset="0"/>
              </a:rPr>
              <a:t>) : </a:t>
            </a:r>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2"/>
                </a:solidFill>
                <a:latin typeface="Comic Sans MS" panose="030F0702030302020204" pitchFamily="66" charset="0"/>
              </a:rPr>
              <a:t>Le centre guidé </a:t>
            </a:r>
            <a:r>
              <a:rPr lang="fr-FR" sz="1200" dirty="0" smtClean="0">
                <a:latin typeface="Comic Sans MS" panose="030F0702030302020204" pitchFamily="66" charset="0"/>
              </a:rPr>
              <a:t>: Un </a:t>
            </a:r>
            <a:r>
              <a:rPr lang="fr-FR" sz="1200" dirty="0">
                <a:latin typeface="Comic Sans MS" panose="030F0702030302020204" pitchFamily="66" charset="0"/>
              </a:rPr>
              <a:t>groupe travaille avec </a:t>
            </a:r>
            <a:r>
              <a:rPr lang="fr-FR" sz="1200" dirty="0" smtClean="0">
                <a:latin typeface="Comic Sans MS" panose="030F0702030302020204" pitchFamily="66" charset="0"/>
              </a:rPr>
              <a:t>l’enseignant </a:t>
            </a:r>
            <a:r>
              <a:rPr lang="fr-FR" sz="1200" dirty="0">
                <a:latin typeface="Comic Sans MS" panose="030F0702030302020204" pitchFamily="66" charset="0"/>
              </a:rPr>
              <a:t>(pour les </a:t>
            </a:r>
            <a:r>
              <a:rPr lang="fr-FR" sz="1200" dirty="0" smtClean="0">
                <a:latin typeface="Comic Sans MS" panose="030F0702030302020204" pitchFamily="66" charset="0"/>
              </a:rPr>
              <a:t>Mathématiques </a:t>
            </a:r>
            <a:r>
              <a:rPr lang="fr-FR" sz="1200" dirty="0">
                <a:latin typeface="Comic Sans MS" panose="030F0702030302020204" pitchFamily="66" charset="0"/>
              </a:rPr>
              <a:t>et le </a:t>
            </a:r>
            <a:r>
              <a:rPr lang="fr-FR" sz="1200" dirty="0" smtClean="0">
                <a:latin typeface="Comic Sans MS" panose="030F0702030302020204" pitchFamily="66" charset="0"/>
              </a:rPr>
              <a:t>Français par exemple) </a:t>
            </a:r>
            <a:r>
              <a:rPr lang="fr-FR" sz="1200" b="1" dirty="0" smtClean="0">
                <a:latin typeface="Comic Sans MS" panose="030F0702030302020204" pitchFamily="66" charset="0"/>
              </a:rPr>
              <a:t>pour la </a:t>
            </a:r>
            <a:r>
              <a:rPr lang="fr-FR" sz="1200" b="1" dirty="0">
                <a:latin typeface="Comic Sans MS" panose="030F0702030302020204" pitchFamily="66" charset="0"/>
              </a:rPr>
              <a:t>découverte et </a:t>
            </a:r>
            <a:r>
              <a:rPr lang="fr-FR" sz="1200" b="1" dirty="0" smtClean="0">
                <a:latin typeface="Comic Sans MS" panose="030F0702030302020204" pitchFamily="66" charset="0"/>
              </a:rPr>
              <a:t>la </a:t>
            </a:r>
            <a:r>
              <a:rPr lang="fr-FR" sz="1200" b="1" dirty="0">
                <a:latin typeface="Comic Sans MS" panose="030F0702030302020204" pitchFamily="66" charset="0"/>
              </a:rPr>
              <a:t>construction de la notion</a:t>
            </a:r>
            <a:r>
              <a:rPr lang="fr-FR" sz="1200" dirty="0">
                <a:latin typeface="Comic Sans MS" panose="030F0702030302020204" pitchFamily="66" charset="0"/>
              </a:rPr>
              <a:t>, le tout avec beaucoup de manipulation.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2"/>
                </a:solidFill>
                <a:latin typeface="Comic Sans MS" panose="030F0702030302020204" pitchFamily="66" charset="0"/>
              </a:rPr>
              <a:t>Les centres d’autonomie </a:t>
            </a:r>
            <a:r>
              <a:rPr lang="fr-FR" sz="1200" dirty="0" smtClean="0">
                <a:latin typeface="Comic Sans MS" panose="030F0702030302020204" pitchFamily="66" charset="0"/>
              </a:rPr>
              <a:t>: Le </a:t>
            </a:r>
            <a:r>
              <a:rPr lang="fr-FR" sz="1200" dirty="0">
                <a:latin typeface="Comic Sans MS" panose="030F0702030302020204" pitchFamily="66" charset="0"/>
              </a:rPr>
              <a:t>groupe qui se trouve en autonomie doit alors suivre </a:t>
            </a:r>
            <a:r>
              <a:rPr lang="fr-FR" sz="1200" b="1" dirty="0" smtClean="0">
                <a:latin typeface="Comic Sans MS" panose="030F0702030302020204" pitchFamily="66" charset="0"/>
              </a:rPr>
              <a:t>le plan </a:t>
            </a:r>
            <a:r>
              <a:rPr lang="fr-FR" sz="1200" b="1" dirty="0">
                <a:latin typeface="Comic Sans MS" panose="030F0702030302020204" pitchFamily="66" charset="0"/>
              </a:rPr>
              <a:t>de travail</a:t>
            </a:r>
            <a:r>
              <a:rPr lang="fr-FR" sz="1200" dirty="0">
                <a:latin typeface="Comic Sans MS" panose="030F0702030302020204" pitchFamily="66" charset="0"/>
              </a:rPr>
              <a:t>. Les élèves peuvent travailler </a:t>
            </a:r>
            <a:r>
              <a:rPr lang="fr-FR" sz="1200" b="1" dirty="0">
                <a:latin typeface="Comic Sans MS" panose="030F0702030302020204" pitchFamily="66" charset="0"/>
              </a:rPr>
              <a:t>seuls ou en binôme</a:t>
            </a:r>
            <a:r>
              <a:rPr lang="fr-FR" sz="1200" dirty="0">
                <a:latin typeface="Comic Sans MS" panose="030F0702030302020204" pitchFamily="66" charset="0"/>
              </a:rPr>
              <a:t>. Cela permet les échanges, les réflexions et les confrontations de stratégies. Ce groupe ne doit pas venir m’interrompre quand je suis en cours avec l’autre demi-classe : ils doivent s’entraider ou, si </a:t>
            </a:r>
            <a:r>
              <a:rPr lang="fr-FR" sz="1200" dirty="0" smtClean="0">
                <a:latin typeface="Comic Sans MS" panose="030F0702030302020204" pitchFamily="66" charset="0"/>
              </a:rPr>
              <a:t>vraiment ils </a:t>
            </a:r>
            <a:r>
              <a:rPr lang="fr-FR" sz="1200" dirty="0">
                <a:latin typeface="Comic Sans MS" panose="030F0702030302020204" pitchFamily="66" charset="0"/>
              </a:rPr>
              <a:t>ne savent pas quoi faire, doivent mettre un post-it sur </a:t>
            </a:r>
            <a:r>
              <a:rPr lang="fr-FR" sz="1200" b="1" dirty="0">
                <a:latin typeface="Comic Sans MS" panose="030F0702030302020204" pitchFamily="66" charset="0"/>
              </a:rPr>
              <a:t>l’affiche « S.O.S. Maîtresse » </a:t>
            </a:r>
            <a:r>
              <a:rPr lang="fr-FR" sz="1200" dirty="0">
                <a:latin typeface="Comic Sans MS" panose="030F0702030302020204" pitchFamily="66" charset="0"/>
              </a:rPr>
              <a:t>qui est sur le tableau. J’y réponds dès que j’ai un petit moment de libre.</a:t>
            </a:r>
          </a:p>
          <a:p>
            <a:pPr algn="just"/>
            <a:endParaRPr lang="fr-FR" sz="1200" dirty="0" smtClean="0">
              <a:latin typeface="Comic Sans MS" panose="030F0702030302020204" pitchFamily="66" charset="0"/>
            </a:endParaRPr>
          </a:p>
          <a:p>
            <a:pPr lvl="5" algn="just"/>
            <a:r>
              <a:rPr lang="fr-FR" sz="1200" dirty="0">
                <a:latin typeface="Comic Sans MS" panose="030F0702030302020204" pitchFamily="66" charset="0"/>
              </a:rPr>
              <a:t>Toutes les activités autonomes sont regroupées dans </a:t>
            </a:r>
            <a:r>
              <a:rPr lang="fr-FR" sz="1200" b="1" dirty="0">
                <a:latin typeface="Comic Sans MS" panose="030F0702030302020204" pitchFamily="66" charset="0"/>
              </a:rPr>
              <a:t>deux grandes colonnes </a:t>
            </a:r>
            <a:r>
              <a:rPr lang="fr-FR" sz="1200" dirty="0">
                <a:latin typeface="Comic Sans MS" panose="030F0702030302020204" pitchFamily="66" charset="0"/>
              </a:rPr>
              <a:t>: </a:t>
            </a:r>
            <a:r>
              <a:rPr lang="fr-FR" sz="1200" dirty="0" smtClean="0">
                <a:latin typeface="Comic Sans MS" panose="030F0702030302020204" pitchFamily="66" charset="0"/>
              </a:rPr>
              <a:t>bleue </a:t>
            </a:r>
            <a:r>
              <a:rPr lang="fr-FR" sz="1200" dirty="0">
                <a:latin typeface="Comic Sans MS" panose="030F0702030302020204" pitchFamily="66" charset="0"/>
              </a:rPr>
              <a:t>pour le centre de </a:t>
            </a:r>
            <a:r>
              <a:rPr lang="fr-FR" sz="1200" dirty="0" smtClean="0">
                <a:latin typeface="Comic Sans MS" panose="030F0702030302020204" pitchFamily="66" charset="0"/>
              </a:rPr>
              <a:t>Français ; verte </a:t>
            </a:r>
            <a:r>
              <a:rPr lang="fr-FR" sz="1200" dirty="0">
                <a:latin typeface="Comic Sans MS" panose="030F0702030302020204" pitchFamily="66" charset="0"/>
              </a:rPr>
              <a:t>pour les centres de Mathématiques, Questionner le Monde, Langue Vivante et Arts. </a:t>
            </a:r>
          </a:p>
          <a:p>
            <a:pPr lvl="5" algn="just"/>
            <a:r>
              <a:rPr lang="fr-FR" sz="1200" dirty="0" smtClean="0">
                <a:latin typeface="Comic Sans MS" panose="030F0702030302020204" pitchFamily="66" charset="0"/>
              </a:rPr>
              <a:t>Sur </a:t>
            </a:r>
            <a:r>
              <a:rPr lang="fr-FR" sz="1200" dirty="0">
                <a:latin typeface="Comic Sans MS" panose="030F0702030302020204" pitchFamily="66" charset="0"/>
              </a:rPr>
              <a:t>chaque colonne, j'ai placé des étiquettes afin de permettre aux élèves de bien se repérer : </a:t>
            </a:r>
            <a:r>
              <a:rPr lang="fr-FR" sz="1200" dirty="0" smtClean="0">
                <a:latin typeface="Comic Sans MS" panose="030F0702030302020204" pitchFamily="66" charset="0"/>
              </a:rPr>
              <a:t>elles représentent </a:t>
            </a:r>
            <a:r>
              <a:rPr lang="fr-FR" sz="1200" dirty="0">
                <a:latin typeface="Comic Sans MS" panose="030F0702030302020204" pitchFamily="66" charset="0"/>
              </a:rPr>
              <a:t>le domaine concerné par l'activité (langage oral, lecture fluence, </a:t>
            </a:r>
            <a:r>
              <a:rPr lang="fr-FR" sz="1200" dirty="0" smtClean="0">
                <a:latin typeface="Comic Sans MS" panose="030F0702030302020204" pitchFamily="66" charset="0"/>
              </a:rPr>
              <a:t>etc.). </a:t>
            </a: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r>
              <a:rPr lang="fr-FR" sz="1200" dirty="0" smtClean="0">
                <a:latin typeface="Comic Sans MS" panose="030F0702030302020204" pitchFamily="66" charset="0"/>
              </a:rPr>
              <a:t>Voici </a:t>
            </a:r>
            <a:r>
              <a:rPr lang="fr-FR" sz="1200" dirty="0">
                <a:latin typeface="Comic Sans MS" panose="030F0702030302020204" pitchFamily="66" charset="0"/>
              </a:rPr>
              <a:t>donc le détail des activités avec quelques précisions sur ce que </a:t>
            </a:r>
            <a:r>
              <a:rPr lang="fr-FR" sz="1200" dirty="0" smtClean="0">
                <a:latin typeface="Comic Sans MS" panose="030F0702030302020204" pitchFamily="66" charset="0"/>
              </a:rPr>
              <a:t>pourra contenir </a:t>
            </a:r>
            <a:r>
              <a:rPr lang="fr-FR" sz="1200" dirty="0">
                <a:latin typeface="Comic Sans MS" panose="030F0702030302020204" pitchFamily="66" charset="0"/>
              </a:rPr>
              <a:t>chaque bac :</a:t>
            </a:r>
          </a:p>
          <a:p>
            <a:pPr marL="171450" indent="-171450" algn="just">
              <a:buFont typeface="Arial" panose="020B0604020202020204" pitchFamily="34" charset="0"/>
              <a:buChar char="•"/>
            </a:pPr>
            <a:r>
              <a:rPr lang="fr-FR" sz="1200" dirty="0">
                <a:solidFill>
                  <a:schemeClr val="accent1">
                    <a:lumMod val="40000"/>
                    <a:lumOff val="60000"/>
                  </a:schemeClr>
                </a:solidFill>
                <a:latin typeface="Comic Sans MS" panose="030F0702030302020204" pitchFamily="66" charset="0"/>
              </a:rPr>
              <a:t>Langage oral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lvl="1" indent="-171450" algn="just">
              <a:buFont typeface="Wingdings" panose="05000000000000000000" pitchFamily="2" charset="2"/>
              <a:buChar char="§"/>
            </a:pPr>
            <a:r>
              <a:rPr lang="fr-FR" sz="1200" dirty="0" smtClean="0">
                <a:latin typeface="Comic Sans MS" panose="030F0702030302020204" pitchFamily="66" charset="0"/>
              </a:rPr>
              <a:t>Ecoute, via le magnétophone, </a:t>
            </a:r>
            <a:r>
              <a:rPr lang="fr-FR" sz="1200" dirty="0">
                <a:latin typeface="Comic Sans MS" panose="030F0702030302020204" pitchFamily="66" charset="0"/>
              </a:rPr>
              <a:t>d’une suite de </a:t>
            </a:r>
            <a:r>
              <a:rPr lang="fr-FR" sz="1200" dirty="0" smtClean="0">
                <a:latin typeface="Comic Sans MS" panose="030F0702030302020204" pitchFamily="66" charset="0"/>
              </a:rPr>
              <a:t>consignes ou d’une histoire </a:t>
            </a:r>
            <a:r>
              <a:rPr lang="fr-FR" sz="1200" dirty="0">
                <a:latin typeface="Comic Sans MS" panose="030F0702030302020204" pitchFamily="66" charset="0"/>
              </a:rPr>
              <a:t>avec réalisation d’une production (dessin, composition artistique). </a:t>
            </a:r>
            <a:endParaRPr lang="fr-FR" sz="1200" dirty="0" smtClean="0">
              <a:latin typeface="Comic Sans MS" panose="030F0702030302020204" pitchFamily="66" charset="0"/>
            </a:endParaRPr>
          </a:p>
          <a:p>
            <a:pPr marL="361950" lvl="1" indent="-171450" algn="just">
              <a:buFont typeface="Wingdings" panose="05000000000000000000" pitchFamily="2" charset="2"/>
              <a:buChar char="§"/>
            </a:pPr>
            <a:r>
              <a:rPr lang="fr-FR" sz="1200" dirty="0" smtClean="0">
                <a:latin typeface="Comic Sans MS" panose="030F0702030302020204" pitchFamily="66" charset="0"/>
              </a:rPr>
              <a:t>Exercices </a:t>
            </a:r>
            <a:r>
              <a:rPr lang="fr-FR" sz="1200" dirty="0">
                <a:latin typeface="Comic Sans MS" panose="030F0702030302020204" pitchFamily="66" charset="0"/>
              </a:rPr>
              <a:t>de représentation mentale du type « Je lis, je dessine » ou questionnaires. </a:t>
            </a:r>
            <a:endParaRPr lang="fr-FR" sz="1200" dirty="0" smtClean="0">
              <a:latin typeface="Comic Sans MS" panose="030F0702030302020204" pitchFamily="66" charset="0"/>
            </a:endParaRPr>
          </a:p>
          <a:p>
            <a:pPr marL="361950" lvl="1" indent="-171450" algn="just">
              <a:buFont typeface="Wingdings" panose="05000000000000000000" pitchFamily="2" charset="2"/>
              <a:buChar char="§"/>
            </a:pPr>
            <a:r>
              <a:rPr lang="fr-FR" sz="1200" dirty="0" smtClean="0">
                <a:latin typeface="Comic Sans MS" panose="030F0702030302020204" pitchFamily="66" charset="0"/>
              </a:rPr>
              <a:t>Enregistrements </a:t>
            </a:r>
            <a:r>
              <a:rPr lang="fr-FR" sz="1200" dirty="0">
                <a:latin typeface="Comic Sans MS" panose="030F0702030302020204" pitchFamily="66" charset="0"/>
              </a:rPr>
              <a:t>audio et/ou vidéo ; écoute et/ou visionnage en vue de l’amélioration des prestations. </a:t>
            </a:r>
          </a:p>
          <a:p>
            <a:pPr marL="361950" lvl="1" indent="-171450" algn="just">
              <a:buFont typeface="Wingdings" panose="05000000000000000000" pitchFamily="2" charset="2"/>
              <a:buChar char="§"/>
            </a:pPr>
            <a:r>
              <a:rPr lang="fr-FR" sz="1200" dirty="0" smtClean="0">
                <a:latin typeface="Comic Sans MS" panose="030F0702030302020204" pitchFamily="66" charset="0"/>
              </a:rPr>
              <a:t>Cartes </a:t>
            </a:r>
            <a:r>
              <a:rPr lang="fr-FR" sz="1200" dirty="0">
                <a:latin typeface="Comic Sans MS" panose="030F0702030302020204" pitchFamily="66" charset="0"/>
              </a:rPr>
              <a:t>de « Virelangues </a:t>
            </a:r>
            <a:r>
              <a:rPr lang="fr-FR" sz="1200" dirty="0" smtClean="0">
                <a:latin typeface="Comic Sans MS" panose="030F0702030302020204" pitchFamily="66" charset="0"/>
              </a:rPr>
              <a:t>».</a:t>
            </a:r>
          </a:p>
          <a:p>
            <a:pPr marL="361950" lvl="1" indent="-171450" algn="just">
              <a:buFont typeface="Wingdings" panose="05000000000000000000" pitchFamily="2" charset="2"/>
              <a:buChar char="§"/>
            </a:pPr>
            <a:r>
              <a:rPr lang="fr-FR" sz="1200" dirty="0" smtClean="0">
                <a:latin typeface="Comic Sans MS" panose="030F0702030302020204" pitchFamily="66" charset="0"/>
              </a:rPr>
              <a:t>Ecoute </a:t>
            </a:r>
            <a:r>
              <a:rPr lang="fr-FR" sz="1200" dirty="0">
                <a:latin typeface="Comic Sans MS" panose="030F0702030302020204" pitchFamily="66" charset="0"/>
              </a:rPr>
              <a:t>(magnétophone) </a:t>
            </a:r>
            <a:r>
              <a:rPr lang="fr-FR" sz="1200" dirty="0" smtClean="0">
                <a:latin typeface="Comic Sans MS" panose="030F0702030302020204" pitchFamily="66" charset="0"/>
              </a:rPr>
              <a:t>d’un texte ou d’une poésie lu </a:t>
            </a:r>
            <a:r>
              <a:rPr lang="fr-FR" sz="1200" dirty="0">
                <a:latin typeface="Comic Sans MS" panose="030F0702030302020204" pitchFamily="66" charset="0"/>
              </a:rPr>
              <a:t>par l’enseignant ou un pair afin d’aider à la mémorisation</a:t>
            </a:r>
            <a:r>
              <a:rPr lang="fr-FR" sz="1200" dirty="0" smtClean="0">
                <a:latin typeface="Comic Sans MS" panose="030F0702030302020204" pitchFamily="66" charset="0"/>
              </a:rPr>
              <a:t>.</a:t>
            </a:r>
          </a:p>
          <a:p>
            <a:pPr marL="190500" lvl="1" algn="just"/>
            <a:endParaRPr lang="fr-FR" sz="1200" dirty="0">
              <a:latin typeface="Comic Sans MS" panose="030F0702030302020204" pitchFamily="66" charset="0"/>
            </a:endParaRPr>
          </a:p>
          <a:p>
            <a:pPr marL="190500" lvl="1" algn="just"/>
            <a:endParaRPr lang="fr-FR" sz="1200" dirty="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7176" name="Picture 8" descr="Centres d'autonomies et plan de travai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10" y="4149806"/>
            <a:ext cx="1439999"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0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3017" y="275670"/>
            <a:ext cx="5935920" cy="461665"/>
          </a:xfrm>
          <a:prstGeom prst="rect">
            <a:avLst/>
          </a:prstGeom>
          <a:noFill/>
        </p:spPr>
        <p:txBody>
          <a:bodyPr wrap="none" rtlCol="0">
            <a:spAutoFit/>
          </a:bodyPr>
          <a:lstStyle/>
          <a:p>
            <a:r>
              <a:rPr lang="fr-FR" sz="2400" dirty="0" smtClean="0">
                <a:latin typeface="MTF Hello Again" panose="02000500000000000000" pitchFamily="2" charset="0"/>
              </a:rPr>
              <a:t>L’enseignement flexible : les centres d’autonomie (2)</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21</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8586966"/>
          </a:xfrm>
          <a:prstGeom prst="rect">
            <a:avLst/>
          </a:prstGeom>
          <a:noFill/>
        </p:spPr>
        <p:txBody>
          <a:bodyPr wrap="square" rtlCol="0">
            <a:spAutoFit/>
          </a:bodyPr>
          <a:lstStyle/>
          <a:p>
            <a:pPr marL="171450" indent="-171450" algn="just">
              <a:buFont typeface="Arial" panose="020B0604020202020204" pitchFamily="34" charset="0"/>
              <a:buChar char="•"/>
            </a:pPr>
            <a:r>
              <a:rPr lang="fr-FR" sz="1200" dirty="0" smtClean="0">
                <a:solidFill>
                  <a:schemeClr val="accent1">
                    <a:lumMod val="60000"/>
                    <a:lumOff val="40000"/>
                  </a:schemeClr>
                </a:solidFill>
                <a:latin typeface="Comic Sans MS" panose="030F0702030302020204" pitchFamily="66" charset="0"/>
              </a:rPr>
              <a:t>Lecture </a:t>
            </a:r>
            <a:r>
              <a:rPr lang="fr-FR" sz="1200" dirty="0">
                <a:solidFill>
                  <a:schemeClr val="accent1">
                    <a:lumMod val="60000"/>
                    <a:lumOff val="40000"/>
                  </a:schemeClr>
                </a:solidFill>
                <a:latin typeface="Comic Sans MS" panose="030F0702030302020204" pitchFamily="66" charset="0"/>
              </a:rPr>
              <a:t>Fluence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lvl="1" indent="-171450" algn="just">
              <a:buFont typeface="Wingdings" panose="05000000000000000000" pitchFamily="2" charset="2"/>
              <a:buChar char="§"/>
            </a:pPr>
            <a:r>
              <a:rPr lang="fr-FR" sz="1200" dirty="0" smtClean="0">
                <a:latin typeface="Comic Sans MS" panose="030F0702030302020204" pitchFamily="66" charset="0"/>
              </a:rPr>
              <a:t>Lecture </a:t>
            </a:r>
            <a:r>
              <a:rPr lang="fr-FR" sz="1200" dirty="0">
                <a:latin typeface="Comic Sans MS" panose="030F0702030302020204" pitchFamily="66" charset="0"/>
              </a:rPr>
              <a:t>chronométrée de listes de </a:t>
            </a:r>
            <a:r>
              <a:rPr lang="fr-FR" sz="1200" dirty="0" smtClean="0">
                <a:latin typeface="Comic Sans MS" panose="030F0702030302020204" pitchFamily="66" charset="0"/>
              </a:rPr>
              <a:t>mots et de textes.</a:t>
            </a:r>
            <a:endParaRPr lang="fr-FR" sz="1200" dirty="0">
              <a:latin typeface="Comic Sans MS" panose="030F0702030302020204" pitchFamily="66" charset="0"/>
            </a:endParaRPr>
          </a:p>
          <a:p>
            <a:pPr marL="361950" lvl="1" indent="-171450" algn="just">
              <a:buFont typeface="Wingdings" panose="05000000000000000000" pitchFamily="2" charset="2"/>
              <a:buChar char="§"/>
            </a:pPr>
            <a:r>
              <a:rPr lang="fr-FR" sz="1200" dirty="0" smtClean="0">
                <a:latin typeface="Comic Sans MS" panose="030F0702030302020204" pitchFamily="66" charset="0"/>
              </a:rPr>
              <a:t>Jeux </a:t>
            </a:r>
            <a:r>
              <a:rPr lang="fr-FR" sz="1200" dirty="0">
                <a:latin typeface="Comic Sans MS" panose="030F0702030302020204" pitchFamily="66" charset="0"/>
              </a:rPr>
              <a:t>: DOBBLE , « tapette à mots ». </a:t>
            </a:r>
          </a:p>
          <a:p>
            <a:pPr marL="361950" lvl="1" indent="-171450" algn="just">
              <a:buFont typeface="Wingdings" panose="05000000000000000000" pitchFamily="2" charset="2"/>
              <a:buChar char="§"/>
            </a:pPr>
            <a:r>
              <a:rPr lang="fr-FR" sz="1200" dirty="0" smtClean="0">
                <a:latin typeface="Comic Sans MS" panose="030F0702030302020204" pitchFamily="66" charset="0"/>
              </a:rPr>
              <a:t>Enregistrements </a:t>
            </a:r>
            <a:r>
              <a:rPr lang="fr-FR" sz="1200" dirty="0">
                <a:latin typeface="Comic Sans MS" panose="030F0702030302020204" pitchFamily="66" charset="0"/>
              </a:rPr>
              <a:t>audio ; écoute en vue de l’amélioration des prestations.</a:t>
            </a:r>
          </a:p>
          <a:p>
            <a:pPr marL="361950" lvl="1" indent="-171450" algn="just">
              <a:buFont typeface="Wingdings" panose="05000000000000000000" pitchFamily="2" charset="2"/>
              <a:buChar char="§"/>
            </a:pPr>
            <a:r>
              <a:rPr lang="fr-FR" sz="1200" dirty="0" smtClean="0">
                <a:latin typeface="Comic Sans MS" panose="030F0702030302020204" pitchFamily="66" charset="0"/>
              </a:rPr>
              <a:t>Utilisation </a:t>
            </a:r>
            <a:r>
              <a:rPr lang="fr-FR" sz="1200" dirty="0">
                <a:latin typeface="Comic Sans MS" panose="030F0702030302020204" pitchFamily="66" charset="0"/>
              </a:rPr>
              <a:t>de « tubes de lecture » individuel ou en binôme. </a:t>
            </a: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chemeClr val="accent1">
                    <a:lumMod val="60000"/>
                    <a:lumOff val="40000"/>
                  </a:schemeClr>
                </a:solidFill>
                <a:latin typeface="Comic Sans MS" panose="030F0702030302020204" pitchFamily="66" charset="0"/>
              </a:rPr>
              <a:t>Lecture Compréhension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indent="-171450" algn="just">
              <a:buFont typeface="Wingdings" panose="05000000000000000000" pitchFamily="2" charset="2"/>
              <a:buChar char="§"/>
            </a:pPr>
            <a:r>
              <a:rPr lang="fr-FR" sz="1200" dirty="0" smtClean="0">
                <a:latin typeface="Comic Sans MS" panose="030F0702030302020204" pitchFamily="66" charset="0"/>
              </a:rPr>
              <a:t>Exercices </a:t>
            </a:r>
            <a:r>
              <a:rPr lang="fr-FR" sz="1200" dirty="0">
                <a:latin typeface="Comic Sans MS" panose="030F0702030302020204" pitchFamily="66" charset="0"/>
              </a:rPr>
              <a:t>de représentation mentale « Je lis, je dessine » (étapes, consignes).</a:t>
            </a:r>
          </a:p>
          <a:p>
            <a:pPr marL="361950" indent="-171450" algn="just">
              <a:buFont typeface="Wingdings" panose="05000000000000000000" pitchFamily="2" charset="2"/>
              <a:buChar char="§"/>
            </a:pPr>
            <a:r>
              <a:rPr lang="fr-FR" sz="1200" dirty="0" smtClean="0">
                <a:latin typeface="Comic Sans MS" panose="030F0702030302020204" pitchFamily="66" charset="0"/>
              </a:rPr>
              <a:t>Jeu </a:t>
            </a:r>
            <a:r>
              <a:rPr lang="fr-FR" sz="1200" dirty="0">
                <a:latin typeface="Comic Sans MS" panose="030F0702030302020204" pitchFamily="66" charset="0"/>
              </a:rPr>
              <a:t>d’association de mots ou phrases avec des actions.</a:t>
            </a:r>
          </a:p>
          <a:p>
            <a:pPr marL="361950" indent="-171450" algn="just">
              <a:buFont typeface="Wingdings" panose="05000000000000000000" pitchFamily="2" charset="2"/>
              <a:buChar char="§"/>
            </a:pPr>
            <a:r>
              <a:rPr lang="fr-FR" sz="1200" dirty="0" smtClean="0">
                <a:latin typeface="Comic Sans MS" panose="030F0702030302020204" pitchFamily="66" charset="0"/>
              </a:rPr>
              <a:t>Exercices </a:t>
            </a:r>
            <a:r>
              <a:rPr lang="fr-FR" sz="1200" dirty="0">
                <a:latin typeface="Comic Sans MS" panose="030F0702030302020204" pitchFamily="66" charset="0"/>
              </a:rPr>
              <a:t>de représentation mentale « Je lis, je dessine » (texte descriptif);</a:t>
            </a:r>
          </a:p>
          <a:p>
            <a:pPr marL="361950" indent="-171450" algn="just">
              <a:buFont typeface="Wingdings" panose="05000000000000000000" pitchFamily="2" charset="2"/>
              <a:buChar char="§"/>
            </a:pPr>
            <a:r>
              <a:rPr lang="fr-FR" sz="1200" dirty="0" smtClean="0">
                <a:latin typeface="Comic Sans MS" panose="030F0702030302020204" pitchFamily="66" charset="0"/>
              </a:rPr>
              <a:t>Lecture </a:t>
            </a:r>
            <a:r>
              <a:rPr lang="fr-FR" sz="1200" dirty="0">
                <a:latin typeface="Comic Sans MS" panose="030F0702030302020204" pitchFamily="66" charset="0"/>
              </a:rPr>
              <a:t>d’albums avec réalisation de comptes-rendus du type « Coup de cœur </a:t>
            </a:r>
            <a:r>
              <a:rPr lang="fr-FR" sz="1200" dirty="0" smtClean="0">
                <a:latin typeface="Comic Sans MS" panose="030F0702030302020204" pitchFamily="66" charset="0"/>
              </a:rPr>
              <a:t>».</a:t>
            </a:r>
          </a:p>
          <a:p>
            <a:pPr marL="361950" indent="-171450" algn="just">
              <a:buFont typeface="Wingdings" panose="05000000000000000000" pitchFamily="2" charset="2"/>
              <a:buChar char="§"/>
            </a:pPr>
            <a:r>
              <a:rPr lang="fr-FR" sz="1200" dirty="0" smtClean="0">
                <a:latin typeface="Comic Sans MS" panose="030F0702030302020204" pitchFamily="66" charset="0"/>
              </a:rPr>
              <a:t>Lecture </a:t>
            </a:r>
            <a:r>
              <a:rPr lang="fr-FR" sz="1200" dirty="0">
                <a:latin typeface="Comic Sans MS" panose="030F0702030302020204" pitchFamily="66" charset="0"/>
              </a:rPr>
              <a:t>de devinettes et </a:t>
            </a:r>
            <a:r>
              <a:rPr lang="fr-FR" sz="1200" dirty="0" smtClean="0">
                <a:latin typeface="Comic Sans MS" panose="030F0702030302020204" pitchFamily="66" charset="0"/>
              </a:rPr>
              <a:t>d’énigmes ; de </a:t>
            </a:r>
            <a:r>
              <a:rPr lang="fr-FR" sz="1200" dirty="0">
                <a:latin typeface="Comic Sans MS" panose="030F0702030302020204" pitchFamily="66" charset="0"/>
              </a:rPr>
              <a:t>règles de jeux de société. </a:t>
            </a:r>
            <a:endParaRPr lang="fr-FR" sz="1200" dirty="0" smtClean="0">
              <a:latin typeface="Comic Sans MS" panose="030F0702030302020204" pitchFamily="66" charset="0"/>
            </a:endParaRPr>
          </a:p>
          <a:p>
            <a:pPr marL="361950" indent="-171450" algn="just">
              <a:buFont typeface="Wingdings" panose="05000000000000000000" pitchFamily="2" charset="2"/>
              <a:buChar char="§"/>
            </a:pPr>
            <a:r>
              <a:rPr lang="fr-FR" sz="1200" dirty="0" smtClean="0">
                <a:latin typeface="Comic Sans MS" panose="030F0702030302020204" pitchFamily="66" charset="0"/>
              </a:rPr>
              <a:t>Lecture </a:t>
            </a:r>
            <a:r>
              <a:rPr lang="fr-FR" sz="1200" dirty="0">
                <a:latin typeface="Comic Sans MS" panose="030F0702030302020204" pitchFamily="66" charset="0"/>
              </a:rPr>
              <a:t>préparatoire avec des questions ou tâches à réaliser (anticipation des difficultés de compréhension). </a:t>
            </a:r>
          </a:p>
          <a:p>
            <a:pPr marL="361950" indent="-171450" algn="just">
              <a:buFont typeface="Wingdings" panose="05000000000000000000" pitchFamily="2" charset="2"/>
              <a:buChar char="§"/>
            </a:pPr>
            <a:r>
              <a:rPr lang="fr-FR" sz="1200" dirty="0" smtClean="0">
                <a:latin typeface="Comic Sans MS" panose="030F0702030302020204" pitchFamily="66" charset="0"/>
              </a:rPr>
              <a:t>Lectures </a:t>
            </a:r>
            <a:r>
              <a:rPr lang="fr-FR" sz="1200" dirty="0">
                <a:latin typeface="Comic Sans MS" panose="030F0702030302020204" pitchFamily="66" charset="0"/>
              </a:rPr>
              <a:t>en réseau (thème, auteur, genre littéraire). </a:t>
            </a:r>
          </a:p>
          <a:p>
            <a:pPr marL="361950" indent="-171450" algn="just">
              <a:buFont typeface="Wingdings" panose="05000000000000000000" pitchFamily="2" charset="2"/>
              <a:buChar char="§"/>
            </a:pPr>
            <a:r>
              <a:rPr lang="fr-FR" sz="1200" dirty="0">
                <a:latin typeface="Comic Sans MS" panose="030F0702030302020204" pitchFamily="66" charset="0"/>
              </a:rPr>
              <a:t>Associer des 4ème de couverture et des tapuscrits. </a:t>
            </a:r>
          </a:p>
          <a:p>
            <a:pPr marL="361950" indent="-171450" algn="just">
              <a:buFont typeface="Wingdings" panose="05000000000000000000" pitchFamily="2" charset="2"/>
              <a:buChar char="§"/>
            </a:pPr>
            <a:r>
              <a:rPr lang="fr-FR" sz="1200" dirty="0">
                <a:latin typeface="Comic Sans MS" panose="030F0702030302020204" pitchFamily="66" charset="0"/>
              </a:rPr>
              <a:t>Rallyes-lecture et questionnaires. </a:t>
            </a:r>
          </a:p>
          <a:p>
            <a:pPr marL="361950" indent="-171450" algn="just">
              <a:buFont typeface="Wingdings" panose="05000000000000000000" pitchFamily="2" charset="2"/>
              <a:buChar char="§"/>
            </a:pPr>
            <a:r>
              <a:rPr lang="fr-FR" sz="1200" dirty="0" smtClean="0">
                <a:latin typeface="Comic Sans MS" panose="030F0702030302020204" pitchFamily="66" charset="0"/>
              </a:rPr>
              <a:t>Construction </a:t>
            </a:r>
            <a:r>
              <a:rPr lang="fr-FR" sz="1200" dirty="0">
                <a:latin typeface="Comic Sans MS" panose="030F0702030302020204" pitchFamily="66" charset="0"/>
              </a:rPr>
              <a:t>de cartes d’identités </a:t>
            </a:r>
            <a:r>
              <a:rPr lang="fr-FR" sz="1200" dirty="0" smtClean="0">
                <a:latin typeface="Comic Sans MS" panose="030F0702030302020204" pitchFamily="66" charset="0"/>
              </a:rPr>
              <a:t>(animaux) </a:t>
            </a:r>
            <a:r>
              <a:rPr lang="fr-FR" sz="1200" dirty="0">
                <a:latin typeface="Comic Sans MS" panose="030F0702030302020204" pitchFamily="66" charset="0"/>
              </a:rPr>
              <a:t>après </a:t>
            </a:r>
            <a:r>
              <a:rPr lang="fr-FR" sz="1200" dirty="0" smtClean="0">
                <a:latin typeface="Comic Sans MS" panose="030F0702030302020204" pitchFamily="66" charset="0"/>
              </a:rPr>
              <a:t>lecture </a:t>
            </a:r>
            <a:r>
              <a:rPr lang="fr-FR" sz="1200" dirty="0">
                <a:latin typeface="Comic Sans MS" panose="030F0702030302020204" pitchFamily="66" charset="0"/>
              </a:rPr>
              <a:t>du texte documentaire. </a:t>
            </a: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chemeClr val="accent1">
                    <a:lumMod val="75000"/>
                  </a:schemeClr>
                </a:solidFill>
                <a:latin typeface="Comic Sans MS" panose="030F0702030302020204" pitchFamily="66" charset="0"/>
              </a:rPr>
              <a:t>Ecriture de lettres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indent="-171450" algn="just">
              <a:buFont typeface="Wingdings" panose="05000000000000000000" pitchFamily="2" charset="2"/>
              <a:buChar char="§"/>
            </a:pPr>
            <a:r>
              <a:rPr lang="fr-FR" sz="1200" dirty="0" smtClean="0">
                <a:latin typeface="Comic Sans MS" panose="030F0702030302020204" pitchFamily="66" charset="0"/>
              </a:rPr>
              <a:t>Travail </a:t>
            </a:r>
            <a:r>
              <a:rPr lang="fr-FR" sz="1200" dirty="0">
                <a:latin typeface="Comic Sans MS" panose="030F0702030302020204" pitchFamily="66" charset="0"/>
              </a:rPr>
              <a:t>sur les « lettres rugueuses ». </a:t>
            </a:r>
          </a:p>
          <a:p>
            <a:pPr marL="361950" indent="-171450" algn="just">
              <a:buFont typeface="Wingdings" panose="05000000000000000000" pitchFamily="2" charset="2"/>
              <a:buChar char="§"/>
            </a:pPr>
            <a:r>
              <a:rPr lang="fr-FR" sz="1200" dirty="0" smtClean="0">
                <a:latin typeface="Comic Sans MS" panose="030F0702030302020204" pitchFamily="66" charset="0"/>
              </a:rPr>
              <a:t>Copie </a:t>
            </a:r>
            <a:r>
              <a:rPr lang="fr-FR" sz="1200" dirty="0">
                <a:latin typeface="Comic Sans MS" panose="030F0702030302020204" pitchFamily="66" charset="0"/>
              </a:rPr>
              <a:t>de mots sur fiches plastifiées (lignage couleurs).</a:t>
            </a:r>
          </a:p>
          <a:p>
            <a:pPr marL="361950" indent="-171450" algn="just">
              <a:buFont typeface="Wingdings" panose="05000000000000000000" pitchFamily="2" charset="2"/>
              <a:buChar char="§"/>
            </a:pPr>
            <a:r>
              <a:rPr lang="fr-FR" sz="1200" dirty="0">
                <a:latin typeface="Comic Sans MS" panose="030F0702030302020204" pitchFamily="66" charset="0"/>
              </a:rPr>
              <a:t>Copie de textes du type « Copie et dessine » (avec chronométrage possible), des productions écrites (cahier d’écrivain) ou des poésies et leçons.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chemeClr val="accent1">
                    <a:lumMod val="75000"/>
                  </a:schemeClr>
                </a:solidFill>
                <a:latin typeface="Comic Sans MS" panose="030F0702030302020204" pitchFamily="66" charset="0"/>
              </a:rPr>
              <a:t>Ecriture de textes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indent="-171450" algn="just">
              <a:buFont typeface="Wingdings" panose="05000000000000000000" pitchFamily="2" charset="2"/>
              <a:buChar char="§"/>
            </a:pPr>
            <a:r>
              <a:rPr lang="fr-FR" sz="1200" dirty="0" smtClean="0">
                <a:latin typeface="Comic Sans MS" panose="030F0702030302020204" pitchFamily="66" charset="0"/>
              </a:rPr>
              <a:t>Réinvestissement </a:t>
            </a:r>
            <a:r>
              <a:rPr lang="fr-FR" sz="1200" dirty="0">
                <a:latin typeface="Comic Sans MS" panose="030F0702030302020204" pitchFamily="66" charset="0"/>
              </a:rPr>
              <a:t>dans divers joggings d’écriture (cahier d’écrivain). </a:t>
            </a:r>
            <a:endParaRPr lang="fr-FR" sz="1200" dirty="0" smtClean="0">
              <a:latin typeface="Comic Sans MS" panose="030F0702030302020204" pitchFamily="66" charset="0"/>
            </a:endParaRPr>
          </a:p>
          <a:p>
            <a:pPr marL="361950" indent="-171450" algn="just">
              <a:buFont typeface="Wingdings" panose="05000000000000000000" pitchFamily="2" charset="2"/>
              <a:buChar char="§"/>
            </a:pPr>
            <a:r>
              <a:rPr lang="fr-FR" sz="1200" dirty="0">
                <a:latin typeface="Comic Sans MS" panose="030F0702030302020204" pitchFamily="66" charset="0"/>
              </a:rPr>
              <a:t>Travail préparatoire à travers une 1ère réflexion autour des textes à produire : « Brainstorming », planification des idées. </a:t>
            </a:r>
          </a:p>
          <a:p>
            <a:pPr marL="361950" indent="-171450" algn="just">
              <a:buFont typeface="Wingdings" panose="05000000000000000000" pitchFamily="2" charset="2"/>
              <a:buChar char="§"/>
            </a:pPr>
            <a:r>
              <a:rPr lang="fr-FR" sz="1200" dirty="0" smtClean="0">
                <a:latin typeface="Comic Sans MS" panose="030F0702030302020204" pitchFamily="66" charset="0"/>
              </a:rPr>
              <a:t>Mise </a:t>
            </a:r>
            <a:r>
              <a:rPr lang="fr-FR" sz="1200" dirty="0">
                <a:latin typeface="Comic Sans MS" panose="030F0702030302020204" pitchFamily="66" charset="0"/>
              </a:rPr>
              <a:t>en texte </a:t>
            </a:r>
            <a:r>
              <a:rPr lang="fr-FR" sz="1200" dirty="0" smtClean="0">
                <a:latin typeface="Comic Sans MS" panose="030F0702030302020204" pitchFamily="66" charset="0"/>
              </a:rPr>
              <a:t>de </a:t>
            </a:r>
            <a:r>
              <a:rPr lang="fr-FR" sz="1200" dirty="0">
                <a:latin typeface="Comic Sans MS" panose="030F0702030302020204" pitchFamily="66" charset="0"/>
              </a:rPr>
              <a:t>certains écrits (avant validation collective et/ou par l’enseignant). </a:t>
            </a:r>
          </a:p>
          <a:p>
            <a:pPr marL="361950" indent="-171450" algn="just">
              <a:buFont typeface="Wingdings" panose="05000000000000000000" pitchFamily="2" charset="2"/>
              <a:buChar char="§"/>
            </a:pPr>
            <a:r>
              <a:rPr lang="fr-FR" sz="1200" dirty="0">
                <a:latin typeface="Comic Sans MS" panose="030F0702030302020204" pitchFamily="66" charset="0"/>
              </a:rPr>
              <a:t>Phases de correction personnelle et autonome avant la correction finalisée en centre guidé avec l’enseignant (révision, édition). </a:t>
            </a:r>
          </a:p>
          <a:p>
            <a:pPr marL="361950" indent="-171450" algn="just">
              <a:buFont typeface="Wingdings" panose="05000000000000000000" pitchFamily="2" charset="2"/>
              <a:buChar char="§"/>
            </a:pPr>
            <a:r>
              <a:rPr lang="fr-FR" sz="1200" dirty="0" smtClean="0">
                <a:latin typeface="Comic Sans MS" panose="030F0702030302020204" pitchFamily="66" charset="0"/>
              </a:rPr>
              <a:t>Copie </a:t>
            </a:r>
            <a:r>
              <a:rPr lang="fr-FR" sz="1200" dirty="0">
                <a:latin typeface="Comic Sans MS" panose="030F0702030302020204" pitchFamily="66" charset="0"/>
              </a:rPr>
              <a:t>du texte corrigé sur un support final </a:t>
            </a:r>
            <a:r>
              <a:rPr lang="fr-FR" sz="1200" dirty="0" smtClean="0">
                <a:latin typeface="Comic Sans MS" panose="030F0702030302020204" pitchFamily="66" charset="0"/>
              </a:rPr>
              <a:t>(mise </a:t>
            </a:r>
            <a:r>
              <a:rPr lang="fr-FR" sz="1200" dirty="0">
                <a:latin typeface="Comic Sans MS" panose="030F0702030302020204" pitchFamily="66" charset="0"/>
              </a:rPr>
              <a:t>en valeur de la </a:t>
            </a:r>
            <a:r>
              <a:rPr lang="fr-FR" sz="1200" dirty="0" smtClean="0">
                <a:latin typeface="Comic Sans MS" panose="030F0702030302020204" pitchFamily="66" charset="0"/>
              </a:rPr>
              <a:t>production).</a:t>
            </a:r>
          </a:p>
          <a:p>
            <a:pPr marL="190500"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chemeClr val="accent5"/>
                </a:solidFill>
                <a:latin typeface="Comic Sans MS" panose="030F0702030302020204" pitchFamily="66" charset="0"/>
              </a:rPr>
              <a:t>Grammaire :</a:t>
            </a:r>
            <a:endParaRPr lang="fr-FR" sz="1200" dirty="0">
              <a:latin typeface="Comic Sans MS" panose="030F0702030302020204" pitchFamily="66" charset="0"/>
            </a:endParaRPr>
          </a:p>
          <a:p>
            <a:pPr marL="361950" indent="-171450" algn="just">
              <a:buFont typeface="Wingdings" panose="05000000000000000000" pitchFamily="2" charset="2"/>
              <a:buChar char="§"/>
            </a:pPr>
            <a:r>
              <a:rPr lang="fr-FR" sz="1200" dirty="0">
                <a:latin typeface="Comic Sans MS" panose="030F0702030302020204" pitchFamily="66" charset="0"/>
              </a:rPr>
              <a:t>Tri de phrases ; reconstitution de phrases à partir de mots étiquettes ; ajout de la bonne ponctuation en fonction du sens ; correction de phrases. </a:t>
            </a:r>
          </a:p>
          <a:p>
            <a:pPr marL="361950" indent="-171450" algn="just">
              <a:buFont typeface="Wingdings" panose="05000000000000000000" pitchFamily="2" charset="2"/>
              <a:buChar char="§"/>
            </a:pPr>
            <a:r>
              <a:rPr lang="fr-FR" sz="1200" dirty="0">
                <a:latin typeface="Comic Sans MS" panose="030F0702030302020204" pitchFamily="66" charset="0"/>
              </a:rPr>
              <a:t>Entourer le verbe dans des étiquettes phrases ; associer verbe conjugué et verbe à l’infinitif; tri de verbes « conjugué/infinitif ». </a:t>
            </a:r>
          </a:p>
          <a:p>
            <a:pPr marL="361950" indent="-171450" algn="just">
              <a:buFont typeface="Wingdings" panose="05000000000000000000" pitchFamily="2" charset="2"/>
              <a:buChar char="§"/>
            </a:pPr>
            <a:r>
              <a:rPr lang="fr-FR" sz="1200" dirty="0">
                <a:latin typeface="Comic Sans MS" panose="030F0702030302020204" pitchFamily="66" charset="0"/>
              </a:rPr>
              <a:t>Recherche du sujet dans des phrases ; association de GS ayant le même sens (le chien – il – Max) ; simplification ou enrichissement de GS. </a:t>
            </a:r>
          </a:p>
          <a:p>
            <a:pPr marL="361950" indent="-171450" algn="just">
              <a:buFont typeface="Wingdings" panose="05000000000000000000" pitchFamily="2" charset="2"/>
              <a:buChar char="§"/>
            </a:pPr>
            <a:r>
              <a:rPr lang="fr-FR" sz="1200" dirty="0">
                <a:latin typeface="Comic Sans MS" panose="030F0702030302020204" pitchFamily="66" charset="0"/>
              </a:rPr>
              <a:t>Associer des GS et des GV  ; correction de phrases (respect des accords) ; transformation de phrases (transposition avec variation du nombre et du temps). </a:t>
            </a:r>
          </a:p>
          <a:p>
            <a:pPr marL="361950" indent="-171450" algn="just">
              <a:buFont typeface="Wingdings" panose="05000000000000000000" pitchFamily="2" charset="2"/>
              <a:buChar char="§"/>
            </a:pPr>
            <a:r>
              <a:rPr lang="fr-FR" sz="1200" dirty="0">
                <a:latin typeface="Comic Sans MS" panose="030F0702030302020204" pitchFamily="66" charset="0"/>
              </a:rPr>
              <a:t>Recherche des différentes natures de mots du GN (déterminant, nom, adjectif, pronom personnel) ; tri d‘étiquettes mots</a:t>
            </a:r>
            <a:r>
              <a:rPr lang="fr-FR" sz="1200" dirty="0" smtClean="0">
                <a:latin typeface="Comic Sans MS" panose="030F0702030302020204" pitchFamily="66" charset="0"/>
              </a:rPr>
              <a:t>.</a:t>
            </a:r>
            <a:endParaRPr lang="fr-FR" sz="1200" dirty="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8809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7024" y="321837"/>
            <a:ext cx="5927905" cy="461665"/>
          </a:xfrm>
          <a:prstGeom prst="rect">
            <a:avLst/>
          </a:prstGeom>
          <a:noFill/>
        </p:spPr>
        <p:txBody>
          <a:bodyPr wrap="none" rtlCol="0">
            <a:spAutoFit/>
          </a:bodyPr>
          <a:lstStyle/>
          <a:p>
            <a:r>
              <a:rPr lang="fr-FR" sz="2400" dirty="0" smtClean="0">
                <a:latin typeface="MTF Hello Again" panose="02000500000000000000" pitchFamily="2" charset="0"/>
              </a:rPr>
              <a:t>L’enseignement flexible : les centres d’autonomie (3)</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22</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8402300"/>
          </a:xfrm>
          <a:prstGeom prst="rect">
            <a:avLst/>
          </a:prstGeom>
          <a:noFill/>
        </p:spPr>
        <p:txBody>
          <a:bodyPr wrap="square" rtlCol="0">
            <a:spAutoFit/>
          </a:bodyPr>
          <a:lstStyle/>
          <a:p>
            <a:pPr algn="just"/>
            <a:endParaRPr lang="fr-FR" sz="1200" dirty="0">
              <a:latin typeface="Comic Sans MS" panose="030F0702030302020204" pitchFamily="66" charset="0"/>
            </a:endParaRPr>
          </a:p>
          <a:p>
            <a:pPr marL="361950" indent="-171450" algn="just">
              <a:buFont typeface="Wingdings" panose="05000000000000000000" pitchFamily="2" charset="2"/>
              <a:buChar char="§"/>
            </a:pPr>
            <a:r>
              <a:rPr lang="fr-FR" sz="1200" dirty="0">
                <a:latin typeface="Comic Sans MS" panose="030F0702030302020204" pitchFamily="66" charset="0"/>
              </a:rPr>
              <a:t>Constructions de </a:t>
            </a:r>
            <a:r>
              <a:rPr lang="fr-FR" sz="1200" dirty="0" smtClean="0">
                <a:latin typeface="Comic Sans MS" panose="030F0702030302020204" pitchFamily="66" charset="0"/>
              </a:rPr>
              <a:t>groupes nominaux </a:t>
            </a:r>
            <a:r>
              <a:rPr lang="fr-FR" sz="1200" dirty="0">
                <a:latin typeface="Comic Sans MS" panose="030F0702030302020204" pitchFamily="66" charset="0"/>
              </a:rPr>
              <a:t>à partir d’étiquettes mots (respect des accords en genre et en nombre) ; correction de phrases ; transformation de phrases (transposition avec variation du genre et du nombre des mots). </a:t>
            </a:r>
          </a:p>
          <a:p>
            <a:pPr marL="361950" indent="-171450" algn="just">
              <a:buFont typeface="Wingdings" panose="05000000000000000000" pitchFamily="2" charset="2"/>
              <a:buChar char="§"/>
            </a:pPr>
            <a:r>
              <a:rPr lang="fr-FR" sz="1200" dirty="0">
                <a:latin typeface="Comic Sans MS" panose="030F0702030302020204" pitchFamily="66" charset="0"/>
              </a:rPr>
              <a:t>Recherche d’adverbes dans des phrases ; ajout d’adverbes pour enrichir des phrases. </a:t>
            </a:r>
          </a:p>
          <a:p>
            <a:pPr algn="just"/>
            <a:endParaRPr lang="fr-FR" sz="1200" dirty="0" smtClean="0">
              <a:solidFill>
                <a:schemeClr val="accent5"/>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5"/>
                </a:solidFill>
                <a:latin typeface="Comic Sans MS" panose="030F0702030302020204" pitchFamily="66" charset="0"/>
              </a:rPr>
              <a:t>Conjugaison </a:t>
            </a:r>
            <a:r>
              <a:rPr lang="fr-FR" sz="1200" dirty="0">
                <a:latin typeface="Comic Sans MS" panose="030F0702030302020204" pitchFamily="66" charset="0"/>
              </a:rPr>
              <a:t>:</a:t>
            </a:r>
          </a:p>
          <a:p>
            <a:pPr marL="361950" indent="-180975" algn="just">
              <a:buFont typeface="Wingdings" panose="05000000000000000000" pitchFamily="2" charset="2"/>
              <a:buChar char="§"/>
            </a:pPr>
            <a:r>
              <a:rPr lang="fr-FR" sz="1200" dirty="0">
                <a:latin typeface="Comic Sans MS" panose="030F0702030302020204" pitchFamily="66" charset="0"/>
              </a:rPr>
              <a:t>Tri de phrases ou de verbes selon le temps utilisé ; transformation de phrases (transposition avec variation du temps de conjugaison). </a:t>
            </a:r>
          </a:p>
          <a:p>
            <a:pPr marL="361950" indent="-180975" algn="just">
              <a:buFont typeface="Wingdings" panose="05000000000000000000" pitchFamily="2" charset="2"/>
              <a:buChar char="§"/>
            </a:pPr>
            <a:r>
              <a:rPr lang="fr-FR" sz="1200" dirty="0" smtClean="0">
                <a:latin typeface="Comic Sans MS" panose="030F0702030302020204" pitchFamily="66" charset="0"/>
              </a:rPr>
              <a:t>Recherche </a:t>
            </a:r>
            <a:r>
              <a:rPr lang="fr-FR" sz="1200" dirty="0">
                <a:latin typeface="Comic Sans MS" panose="030F0702030302020204" pitchFamily="66" charset="0"/>
              </a:rPr>
              <a:t>du radical et de la terminaison dans des verbes conjugués. </a:t>
            </a:r>
          </a:p>
          <a:p>
            <a:pPr marL="361950" indent="-180975" algn="just">
              <a:buFont typeface="Wingdings" panose="05000000000000000000" pitchFamily="2" charset="2"/>
              <a:buChar char="§"/>
            </a:pPr>
            <a:r>
              <a:rPr lang="fr-FR" sz="1200" dirty="0" smtClean="0">
                <a:latin typeface="Comic Sans MS" panose="030F0702030302020204" pitchFamily="66" charset="0"/>
              </a:rPr>
              <a:t>Utilisation </a:t>
            </a:r>
            <a:r>
              <a:rPr lang="fr-FR" sz="1200" dirty="0">
                <a:latin typeface="Comic Sans MS" panose="030F0702030302020204" pitchFamily="66" charset="0"/>
              </a:rPr>
              <a:t>des dés de conjugaison (autocorrection grâce aux porte-clés des verbes). </a:t>
            </a:r>
          </a:p>
          <a:p>
            <a:pPr marL="361950" indent="-180975" algn="just">
              <a:buFont typeface="Wingdings" panose="05000000000000000000" pitchFamily="2" charset="2"/>
              <a:buChar char="§"/>
            </a:pPr>
            <a:r>
              <a:rPr lang="fr-FR" sz="1200" dirty="0" smtClean="0">
                <a:latin typeface="Comic Sans MS" panose="030F0702030302020204" pitchFamily="66" charset="0"/>
              </a:rPr>
              <a:t>Tri </a:t>
            </a:r>
            <a:r>
              <a:rPr lang="fr-FR" sz="1200" dirty="0">
                <a:latin typeface="Comic Sans MS" panose="030F0702030302020204" pitchFamily="66" charset="0"/>
              </a:rPr>
              <a:t>de verbes « temps simples / composés ». </a:t>
            </a: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chemeClr val="accent5"/>
                </a:solidFill>
                <a:latin typeface="Comic Sans MS" panose="030F0702030302020204" pitchFamily="66" charset="0"/>
              </a:rPr>
              <a:t>Orthographe / </a:t>
            </a:r>
            <a:r>
              <a:rPr lang="fr-FR" sz="1200" dirty="0" smtClean="0">
                <a:solidFill>
                  <a:schemeClr val="accent5"/>
                </a:solidFill>
                <a:latin typeface="Comic Sans MS" panose="030F0702030302020204" pitchFamily="66" charset="0"/>
              </a:rPr>
              <a:t>Lexique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indent="-171450" algn="just">
              <a:buFont typeface="Wingdings" panose="05000000000000000000" pitchFamily="2" charset="2"/>
              <a:buChar char="§"/>
            </a:pPr>
            <a:r>
              <a:rPr lang="fr-FR" sz="1200" dirty="0">
                <a:latin typeface="Comic Sans MS" panose="030F0702030302020204" pitchFamily="66" charset="0"/>
              </a:rPr>
              <a:t>Diverses activités de copie ; reconstitution de mots sur des claviers en silicone ; mots cachés ; jeu du pendu ; scrabble. </a:t>
            </a:r>
          </a:p>
          <a:p>
            <a:pPr marL="361950" indent="-171450" algn="just">
              <a:buFont typeface="Wingdings" panose="05000000000000000000" pitchFamily="2" charset="2"/>
              <a:buChar char="§"/>
            </a:pPr>
            <a:r>
              <a:rPr lang="fr-FR" sz="1200" dirty="0" smtClean="0">
                <a:latin typeface="Comic Sans MS" panose="030F0702030302020204" pitchFamily="66" charset="0"/>
              </a:rPr>
              <a:t>Compléter </a:t>
            </a:r>
            <a:r>
              <a:rPr lang="fr-FR" sz="1200" dirty="0">
                <a:latin typeface="Comic Sans MS" panose="030F0702030302020204" pitchFamily="66" charset="0"/>
              </a:rPr>
              <a:t>des mots à trous avec le bon graphème.</a:t>
            </a:r>
          </a:p>
          <a:p>
            <a:pPr marL="361950" indent="-171450" algn="just">
              <a:buFont typeface="Wingdings" panose="05000000000000000000" pitchFamily="2" charset="2"/>
              <a:buChar char="§"/>
            </a:pPr>
            <a:r>
              <a:rPr lang="fr-FR" sz="1200" dirty="0" smtClean="0">
                <a:latin typeface="Comic Sans MS" panose="030F0702030302020204" pitchFamily="66" charset="0"/>
              </a:rPr>
              <a:t>Transformation </a:t>
            </a:r>
            <a:r>
              <a:rPr lang="fr-FR" sz="1200" dirty="0">
                <a:latin typeface="Comic Sans MS" panose="030F0702030302020204" pitchFamily="66" charset="0"/>
              </a:rPr>
              <a:t>de phrases (transposition avec variation du genre et du </a:t>
            </a:r>
            <a:r>
              <a:rPr lang="fr-FR" sz="1200" dirty="0" smtClean="0">
                <a:latin typeface="Comic Sans MS" panose="030F0702030302020204" pitchFamily="66" charset="0"/>
              </a:rPr>
              <a:t>nombre). </a:t>
            </a:r>
            <a:endParaRPr lang="fr-FR" sz="1200" dirty="0">
              <a:latin typeface="Comic Sans MS" panose="030F0702030302020204" pitchFamily="66" charset="0"/>
            </a:endParaRPr>
          </a:p>
          <a:p>
            <a:pPr marL="361950" indent="-171450" algn="just">
              <a:buFont typeface="Wingdings" panose="05000000000000000000" pitchFamily="2" charset="2"/>
              <a:buChar char="§"/>
            </a:pPr>
            <a:r>
              <a:rPr lang="fr-FR" sz="1200" dirty="0">
                <a:latin typeface="Comic Sans MS" panose="030F0702030302020204" pitchFamily="66" charset="0"/>
              </a:rPr>
              <a:t>Construction de listes de mots à partir d’un mot clé (travail préparatoire) ; recherche de mots </a:t>
            </a:r>
            <a:r>
              <a:rPr lang="fr-FR" sz="1200" dirty="0" smtClean="0">
                <a:latin typeface="Comic Sans MS" panose="030F0702030302020204" pitchFamily="66" charset="0"/>
              </a:rPr>
              <a:t>(</a:t>
            </a:r>
            <a:r>
              <a:rPr lang="fr-FR" sz="1200" dirty="0">
                <a:latin typeface="Comic Sans MS" panose="030F0702030302020204" pitchFamily="66" charset="0"/>
              </a:rPr>
              <a:t>chronométrée ou non) ou de définitions dans des dictionnaires ; activités de tris et de classements de mots selon différents critères. </a:t>
            </a:r>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smtClean="0">
                <a:latin typeface="Comic Sans MS" panose="030F0702030302020204" pitchFamily="66" charset="0"/>
              </a:rPr>
              <a:t>Concernant les </a:t>
            </a:r>
            <a:r>
              <a:rPr lang="fr-FR" sz="1200" dirty="0" smtClean="0">
                <a:solidFill>
                  <a:srgbClr val="FF0000"/>
                </a:solidFill>
                <a:latin typeface="Comic Sans MS" panose="030F0702030302020204" pitchFamily="66" charset="0"/>
              </a:rPr>
              <a:t>Mathématiques</a:t>
            </a:r>
            <a:r>
              <a:rPr lang="fr-FR" sz="1200" dirty="0" smtClean="0">
                <a:latin typeface="Comic Sans MS" panose="030F0702030302020204" pitchFamily="66" charset="0"/>
              </a:rPr>
              <a:t>, les </a:t>
            </a:r>
            <a:r>
              <a:rPr lang="fr-FR" sz="1200" dirty="0">
                <a:latin typeface="Comic Sans MS" panose="030F0702030302020204" pitchFamily="66" charset="0"/>
              </a:rPr>
              <a:t>activités réalisées dans les centres d’autonomie seront basées sur :</a:t>
            </a:r>
          </a:p>
          <a:p>
            <a:pPr marL="361950" indent="-171450" algn="just">
              <a:buFont typeface="Wingdings" panose="05000000000000000000" pitchFamily="2" charset="2"/>
              <a:buChar char="§"/>
            </a:pPr>
            <a:r>
              <a:rPr lang="fr-FR" sz="1200" dirty="0">
                <a:latin typeface="Comic Sans MS" panose="030F0702030302020204" pitchFamily="66" charset="0"/>
              </a:rPr>
              <a:t>les jeux qui sont proposés lors des d’ateliers tournants lors des phases d’apprentissage (validation par une photo) ; </a:t>
            </a:r>
          </a:p>
          <a:p>
            <a:pPr marL="361950" indent="-171450" algn="just">
              <a:buFont typeface="Wingdings" panose="05000000000000000000" pitchFamily="2" charset="2"/>
              <a:buChar char="§"/>
            </a:pPr>
            <a:r>
              <a:rPr lang="fr-FR" sz="1200" dirty="0">
                <a:latin typeface="Comic Sans MS" panose="030F0702030302020204" pitchFamily="66" charset="0"/>
              </a:rPr>
              <a:t>les exercices des fichiers qui permettront un </a:t>
            </a:r>
            <a:r>
              <a:rPr lang="fr-FR" sz="1200" dirty="0" smtClean="0">
                <a:latin typeface="Comic Sans MS" panose="030F0702030302020204" pitchFamily="66" charset="0"/>
              </a:rPr>
              <a:t>réinvestissement </a:t>
            </a:r>
            <a:r>
              <a:rPr lang="fr-FR" sz="1200" dirty="0">
                <a:latin typeface="Comic Sans MS" panose="030F0702030302020204" pitchFamily="66" charset="0"/>
              </a:rPr>
              <a:t>des notions (cahier de centres) et éventuellement une validation (cahier de réussite). </a:t>
            </a:r>
            <a:endParaRPr lang="fr-FR" sz="1200" dirty="0" smtClean="0">
              <a:latin typeface="Comic Sans MS" panose="030F0702030302020204" pitchFamily="66" charset="0"/>
            </a:endParaRPr>
          </a:p>
          <a:p>
            <a:pPr marL="190500"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rgbClr val="FFC000"/>
                </a:solidFill>
                <a:latin typeface="Comic Sans MS" panose="030F0702030302020204" pitchFamily="66" charset="0"/>
              </a:rPr>
              <a:t>Numération</a:t>
            </a:r>
            <a:r>
              <a:rPr lang="fr-FR" sz="1200" dirty="0">
                <a:latin typeface="Comic Sans MS" panose="030F0702030302020204" pitchFamily="66" charset="0"/>
              </a:rPr>
              <a:t> :</a:t>
            </a:r>
          </a:p>
          <a:p>
            <a:pPr marL="361950" indent="-171450" algn="just">
              <a:buFont typeface="Wingdings" panose="05000000000000000000" pitchFamily="2" charset="2"/>
              <a:buChar char="§"/>
            </a:pPr>
            <a:r>
              <a:rPr lang="fr-FR" sz="1200" dirty="0">
                <a:latin typeface="Comic Sans MS" panose="030F0702030302020204" pitchFamily="66" charset="0"/>
              </a:rPr>
              <a:t>Jeu du "nombre mystère" pour le dénombrement de quantités.</a:t>
            </a:r>
          </a:p>
          <a:p>
            <a:pPr marL="361950" indent="-171450" algn="just">
              <a:buFont typeface="Wingdings" panose="05000000000000000000" pitchFamily="2" charset="2"/>
              <a:buChar char="§"/>
            </a:pPr>
            <a:r>
              <a:rPr lang="fr-FR" sz="1200" dirty="0">
                <a:latin typeface="Comic Sans MS" panose="030F0702030302020204" pitchFamily="66" charset="0"/>
              </a:rPr>
              <a:t>Puzzle de suites de nombres.</a:t>
            </a:r>
          </a:p>
          <a:p>
            <a:pPr marL="361950" indent="-171450" algn="just">
              <a:buFont typeface="Wingdings" panose="05000000000000000000" pitchFamily="2" charset="2"/>
              <a:buChar char="§"/>
            </a:pPr>
            <a:r>
              <a:rPr lang="fr-FR" sz="1200" dirty="0">
                <a:latin typeface="Comic Sans MS" panose="030F0702030302020204" pitchFamily="66" charset="0"/>
              </a:rPr>
              <a:t>Jeux de comparaison et de rangements de nombres, etc.</a:t>
            </a: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chemeClr val="accent2"/>
                </a:solidFill>
                <a:latin typeface="Comic Sans MS" panose="030F0702030302020204" pitchFamily="66" charset="0"/>
              </a:rPr>
              <a:t>Calcul </a:t>
            </a:r>
            <a:r>
              <a:rPr lang="fr-FR" sz="1200" dirty="0">
                <a:latin typeface="Comic Sans MS" panose="030F0702030302020204" pitchFamily="66" charset="0"/>
              </a:rPr>
              <a:t>: </a:t>
            </a:r>
          </a:p>
          <a:p>
            <a:pPr marL="361950" indent="-171450" algn="just">
              <a:buFont typeface="Wingdings" panose="05000000000000000000" pitchFamily="2" charset="2"/>
              <a:buChar char="§"/>
            </a:pPr>
            <a:r>
              <a:rPr lang="fr-FR" sz="1200" dirty="0">
                <a:latin typeface="Comic Sans MS" panose="030F0702030302020204" pitchFamily="66" charset="0"/>
              </a:rPr>
              <a:t>Jeux de cartes </a:t>
            </a:r>
            <a:r>
              <a:rPr lang="fr-FR" sz="1200" dirty="0" smtClean="0">
                <a:latin typeface="Comic Sans MS" panose="030F0702030302020204" pitchFamily="66" charset="0"/>
              </a:rPr>
              <a:t>autocorrectives.</a:t>
            </a:r>
            <a:endParaRPr lang="fr-FR" sz="1200" dirty="0">
              <a:latin typeface="Comic Sans MS" panose="030F0702030302020204" pitchFamily="66" charset="0"/>
            </a:endParaRPr>
          </a:p>
          <a:p>
            <a:pPr marL="361950" indent="-171450" algn="just">
              <a:buFont typeface="Wingdings" panose="05000000000000000000" pitchFamily="2" charset="2"/>
              <a:buChar char="§"/>
            </a:pPr>
            <a:r>
              <a:rPr lang="fr-FR" sz="1200" dirty="0">
                <a:latin typeface="Comic Sans MS" panose="030F0702030302020204" pitchFamily="66" charset="0"/>
              </a:rPr>
              <a:t>Travail </a:t>
            </a:r>
            <a:r>
              <a:rPr lang="fr-FR" sz="1200" dirty="0" smtClean="0">
                <a:latin typeface="Comic Sans MS" panose="030F0702030302020204" pitchFamily="66" charset="0"/>
              </a:rPr>
              <a:t>dans </a:t>
            </a:r>
            <a:r>
              <a:rPr lang="fr-FR" sz="1200" dirty="0">
                <a:latin typeface="Comic Sans MS" panose="030F0702030302020204" pitchFamily="66" charset="0"/>
              </a:rPr>
              <a:t>le fichier Bout de Gomme. </a:t>
            </a: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a:solidFill>
                  <a:srgbClr val="FF0000"/>
                </a:solidFill>
                <a:latin typeface="Comic Sans MS" panose="030F0702030302020204" pitchFamily="66" charset="0"/>
              </a:rPr>
              <a:t>Géométrie /Mesures </a:t>
            </a:r>
            <a:r>
              <a:rPr lang="fr-FR" sz="1200" dirty="0">
                <a:latin typeface="Comic Sans MS" panose="030F0702030302020204" pitchFamily="66" charset="0"/>
              </a:rPr>
              <a:t>: </a:t>
            </a:r>
          </a:p>
          <a:p>
            <a:pPr marL="361950" indent="-171450" algn="just">
              <a:buFont typeface="Wingdings" panose="05000000000000000000" pitchFamily="2" charset="2"/>
              <a:buChar char="§"/>
            </a:pPr>
            <a:r>
              <a:rPr lang="fr-FR" sz="1200" dirty="0">
                <a:latin typeface="Comic Sans MS" panose="030F0702030302020204" pitchFamily="66" charset="0"/>
              </a:rPr>
              <a:t>Manipulation de diverses formes géométriques avec reconnaissance "à l'aveugle", tracés géométriques, etc. </a:t>
            </a:r>
          </a:p>
          <a:p>
            <a:pPr marL="361950" indent="-171450" algn="just">
              <a:buFont typeface="Wingdings" panose="05000000000000000000" pitchFamily="2" charset="2"/>
              <a:buChar char="§"/>
            </a:pPr>
            <a:r>
              <a:rPr lang="fr-FR" sz="1200" dirty="0">
                <a:latin typeface="Comic Sans MS" panose="030F0702030302020204" pitchFamily="66" charset="0"/>
              </a:rPr>
              <a:t>Travail </a:t>
            </a:r>
            <a:r>
              <a:rPr lang="fr-FR" sz="1200" dirty="0" smtClean="0">
                <a:latin typeface="Comic Sans MS" panose="030F0702030302020204" pitchFamily="66" charset="0"/>
              </a:rPr>
              <a:t>dans </a:t>
            </a:r>
            <a:r>
              <a:rPr lang="fr-FR" sz="1200" dirty="0">
                <a:latin typeface="Comic Sans MS" panose="030F0702030302020204" pitchFamily="66" charset="0"/>
              </a:rPr>
              <a:t>le fichier Bout de Gomme.</a:t>
            </a:r>
          </a:p>
          <a:p>
            <a:pPr algn="just"/>
            <a:endParaRPr lang="fr-FR" sz="1200" dirty="0" smtClean="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778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4620" y="302034"/>
            <a:ext cx="5932714" cy="461665"/>
          </a:xfrm>
          <a:prstGeom prst="rect">
            <a:avLst/>
          </a:prstGeom>
          <a:noFill/>
        </p:spPr>
        <p:txBody>
          <a:bodyPr wrap="none" rtlCol="0">
            <a:spAutoFit/>
          </a:bodyPr>
          <a:lstStyle/>
          <a:p>
            <a:r>
              <a:rPr lang="fr-FR" sz="2400" dirty="0" smtClean="0">
                <a:latin typeface="MTF Hello Again" panose="02000500000000000000" pitchFamily="2" charset="0"/>
              </a:rPr>
              <a:t>L’enseignement flexible : les centres d’autonomie (4)</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23</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8402300"/>
          </a:xfrm>
          <a:prstGeom prst="rect">
            <a:avLst/>
          </a:prstGeom>
          <a:noFill/>
        </p:spPr>
        <p:txBody>
          <a:bodyPr wrap="square" rtlCol="0">
            <a:spAutoFit/>
          </a:bodyPr>
          <a:lstStyle/>
          <a:p>
            <a:pPr marL="171450" indent="-171450" algn="just">
              <a:buFont typeface="Arial" panose="020B0604020202020204" pitchFamily="34" charset="0"/>
              <a:buChar char="•"/>
            </a:pPr>
            <a:r>
              <a:rPr lang="fr-FR" sz="1200" dirty="0" smtClean="0">
                <a:solidFill>
                  <a:schemeClr val="accent6">
                    <a:lumMod val="40000"/>
                    <a:lumOff val="60000"/>
                  </a:schemeClr>
                </a:solidFill>
                <a:latin typeface="Comic Sans MS" panose="030F0702030302020204" pitchFamily="66" charset="0"/>
              </a:rPr>
              <a:t>Espace </a:t>
            </a:r>
            <a:r>
              <a:rPr lang="fr-FR" sz="1200" dirty="0" smtClean="0">
                <a:latin typeface="Comic Sans MS" panose="030F0702030302020204" pitchFamily="66" charset="0"/>
              </a:rPr>
              <a:t>: </a:t>
            </a:r>
            <a:endParaRPr lang="fr-FR" sz="1200" dirty="0">
              <a:latin typeface="Comic Sans MS" panose="030F0702030302020204" pitchFamily="66" charset="0"/>
            </a:endParaRPr>
          </a:p>
          <a:p>
            <a:pPr marL="361950" indent="-171450" algn="just">
              <a:buFont typeface="Wingdings" panose="05000000000000000000" pitchFamily="2" charset="2"/>
              <a:buChar char="§"/>
            </a:pPr>
            <a:r>
              <a:rPr lang="fr-FR" sz="1200" dirty="0" smtClean="0">
                <a:latin typeface="Comic Sans MS" panose="030F0702030302020204" pitchFamily="66" charset="0"/>
              </a:rPr>
              <a:t>Atelier </a:t>
            </a:r>
            <a:r>
              <a:rPr lang="fr-FR" sz="1200" dirty="0">
                <a:latin typeface="Comic Sans MS" panose="030F0702030302020204" pitchFamily="66" charset="0"/>
              </a:rPr>
              <a:t>« Soma cubes ».</a:t>
            </a:r>
          </a:p>
          <a:p>
            <a:pPr marL="361950" indent="-171450" algn="just">
              <a:buFont typeface="Wingdings" panose="05000000000000000000" pitchFamily="2" charset="2"/>
              <a:buChar char="§"/>
            </a:pPr>
            <a:r>
              <a:rPr lang="fr-FR" sz="1200" dirty="0" smtClean="0">
                <a:latin typeface="Comic Sans MS" panose="030F0702030302020204" pitchFamily="66" charset="0"/>
              </a:rPr>
              <a:t>Construction </a:t>
            </a:r>
            <a:r>
              <a:rPr lang="fr-FR" sz="1200" dirty="0">
                <a:latin typeface="Comic Sans MS" panose="030F0702030302020204" pitchFamily="66" charset="0"/>
              </a:rPr>
              <a:t>de structures à l’aide de cubes (fiches modèles). </a:t>
            </a:r>
          </a:p>
          <a:p>
            <a:pPr marL="361950" indent="-171450" algn="just">
              <a:buFont typeface="Wingdings" panose="05000000000000000000" pitchFamily="2" charset="2"/>
              <a:buChar char="§"/>
            </a:pPr>
            <a:r>
              <a:rPr lang="fr-FR" sz="1200" dirty="0">
                <a:latin typeface="Comic Sans MS" panose="030F0702030302020204" pitchFamily="66" charset="0"/>
              </a:rPr>
              <a:t>Lecture de plans afin de résoudre des énigmes (dans le cadre d’« Escape Game » par exemple). </a:t>
            </a:r>
          </a:p>
          <a:p>
            <a:pPr marL="361950" indent="-171450" algn="just">
              <a:buFont typeface="Wingdings" panose="05000000000000000000" pitchFamily="2" charset="2"/>
              <a:buChar char="§"/>
            </a:pPr>
            <a:r>
              <a:rPr lang="fr-FR" sz="1200" dirty="0">
                <a:latin typeface="Comic Sans MS" panose="030F0702030302020204" pitchFamily="66" charset="0"/>
              </a:rPr>
              <a:t>Jeu sur les régions et les villes de France (noms, symboles, spécificités). </a:t>
            </a:r>
          </a:p>
          <a:p>
            <a:pPr marL="361950" indent="-171450" algn="just">
              <a:buFont typeface="Wingdings" panose="05000000000000000000" pitchFamily="2" charset="2"/>
              <a:buChar char="§"/>
            </a:pPr>
            <a:r>
              <a:rPr lang="fr-FR" sz="1200" dirty="0">
                <a:latin typeface="Comic Sans MS" panose="030F0702030302020204" pitchFamily="66" charset="0"/>
              </a:rPr>
              <a:t>Jeu en lien avec le projet « Mini Voyageurs ». </a:t>
            </a:r>
          </a:p>
          <a:p>
            <a:pPr marL="361950" indent="-171450" algn="just">
              <a:buFont typeface="Wingdings" panose="05000000000000000000" pitchFamily="2" charset="2"/>
              <a:buChar char="§"/>
            </a:pPr>
            <a:r>
              <a:rPr lang="fr-FR" sz="1200" dirty="0" smtClean="0">
                <a:latin typeface="Comic Sans MS" panose="030F0702030302020204" pitchFamily="66" charset="0"/>
              </a:rPr>
              <a:t>Découverte </a:t>
            </a:r>
            <a:r>
              <a:rPr lang="fr-FR" sz="1200" dirty="0">
                <a:latin typeface="Comic Sans MS" panose="030F0702030302020204" pitchFamily="66" charset="0"/>
              </a:rPr>
              <a:t>d’un nouveau pays au travers d’une lettre (ou d’une carte postale) et localisation de ce pays sur le globe et la carte de la classe. </a:t>
            </a:r>
          </a:p>
          <a:p>
            <a:pPr marL="361950" indent="-171450" algn="just">
              <a:buFont typeface="Wingdings" panose="05000000000000000000" pitchFamily="2" charset="2"/>
              <a:buChar char="§"/>
            </a:pPr>
            <a:r>
              <a:rPr lang="fr-FR" sz="1200" dirty="0" smtClean="0">
                <a:latin typeface="Comic Sans MS" panose="030F0702030302020204" pitchFamily="66" charset="0"/>
              </a:rPr>
              <a:t>Jeu </a:t>
            </a:r>
            <a:r>
              <a:rPr lang="fr-FR" sz="1200" dirty="0">
                <a:latin typeface="Comic Sans MS" panose="030F0702030302020204" pitchFamily="66" charset="0"/>
              </a:rPr>
              <a:t>d’association « paysages / nom du pays / drapeau / symboles / etc. ». </a:t>
            </a:r>
          </a:p>
          <a:p>
            <a:pPr algn="just"/>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6"/>
                </a:solidFill>
                <a:latin typeface="Comic Sans MS" panose="030F0702030302020204" pitchFamily="66" charset="0"/>
              </a:rPr>
              <a:t>Temps </a:t>
            </a:r>
            <a:r>
              <a:rPr lang="fr-FR" sz="1200" dirty="0" smtClean="0">
                <a:latin typeface="Comic Sans MS" panose="030F0702030302020204" pitchFamily="66" charset="0"/>
              </a:rPr>
              <a:t>:</a:t>
            </a:r>
          </a:p>
          <a:p>
            <a:pPr marL="361950" indent="-180975" algn="just">
              <a:buFont typeface="Wingdings" panose="05000000000000000000" pitchFamily="2" charset="2"/>
              <a:buChar char="§"/>
            </a:pPr>
            <a:r>
              <a:rPr lang="fr-FR" sz="1200" dirty="0">
                <a:latin typeface="Comic Sans MS" panose="030F0702030302020204" pitchFamily="66" charset="0"/>
              </a:rPr>
              <a:t>Visionnage de courtes vidéos et/ou lecture de documentaires.</a:t>
            </a:r>
          </a:p>
          <a:p>
            <a:pPr marL="361950" indent="-180975" algn="just">
              <a:buFont typeface="Wingdings" panose="05000000000000000000" pitchFamily="2" charset="2"/>
              <a:buChar char="§"/>
            </a:pPr>
            <a:r>
              <a:rPr lang="fr-FR" sz="1200" dirty="0">
                <a:latin typeface="Comic Sans MS" panose="030F0702030302020204" pitchFamily="66" charset="0"/>
              </a:rPr>
              <a:t>Jeu d’association « dates / événements </a:t>
            </a:r>
            <a:r>
              <a:rPr lang="fr-FR" sz="1200" dirty="0" smtClean="0">
                <a:latin typeface="Comic Sans MS" panose="030F0702030302020204" pitchFamily="66" charset="0"/>
              </a:rPr>
              <a:t>» ; «</a:t>
            </a:r>
            <a:r>
              <a:rPr lang="fr-FR" sz="1200" dirty="0">
                <a:latin typeface="Comic Sans MS" panose="030F0702030302020204" pitchFamily="66" charset="0"/>
              </a:rPr>
              <a:t> événements / unité de mesure » ou de conversions de durées.</a:t>
            </a:r>
          </a:p>
          <a:p>
            <a:pPr marL="361950" indent="-180975" algn="just">
              <a:buFont typeface="Wingdings" panose="05000000000000000000" pitchFamily="2" charset="2"/>
              <a:buChar char="§"/>
            </a:pPr>
            <a:r>
              <a:rPr lang="fr-FR" sz="1200" dirty="0" smtClean="0">
                <a:latin typeface="Comic Sans MS" panose="030F0702030302020204" pitchFamily="66" charset="0"/>
              </a:rPr>
              <a:t>Impliquer </a:t>
            </a:r>
            <a:r>
              <a:rPr lang="fr-FR" sz="1200" dirty="0">
                <a:latin typeface="Comic Sans MS" panose="030F0702030302020204" pitchFamily="66" charset="0"/>
              </a:rPr>
              <a:t>les élèves dans le calendrier collectif (anniversaires, sorties, évènements nationaux).</a:t>
            </a:r>
          </a:p>
          <a:p>
            <a:pPr marL="361950" indent="-180975" algn="just">
              <a:buFont typeface="Wingdings" panose="05000000000000000000" pitchFamily="2" charset="2"/>
              <a:buChar char="§"/>
            </a:pPr>
            <a:r>
              <a:rPr lang="fr-FR" sz="1200" dirty="0" smtClean="0">
                <a:latin typeface="Comic Sans MS" panose="030F0702030302020204" pitchFamily="66" charset="0"/>
              </a:rPr>
              <a:t>Reconstitution </a:t>
            </a:r>
            <a:r>
              <a:rPr lang="fr-FR" sz="1200" dirty="0">
                <a:latin typeface="Comic Sans MS" panose="030F0702030302020204" pitchFamily="66" charset="0"/>
              </a:rPr>
              <a:t>de lignes de vie d’arbre généalogiques à partir de petites textes.</a:t>
            </a:r>
          </a:p>
          <a:p>
            <a:pPr marL="361950" indent="-180975" algn="just">
              <a:buFont typeface="Wingdings" panose="05000000000000000000" pitchFamily="2" charset="2"/>
              <a:buChar char="§"/>
            </a:pPr>
            <a:r>
              <a:rPr lang="fr-FR" sz="1200" dirty="0">
                <a:latin typeface="Comic Sans MS" panose="030F0702030302020204" pitchFamily="66" charset="0"/>
              </a:rPr>
              <a:t>Prolongement à travers des activités de recherche quant à l’évolution d’un objet ou autre. </a:t>
            </a:r>
          </a:p>
          <a:p>
            <a:pPr algn="just"/>
            <a:endParaRPr lang="fr-FR" sz="1200" dirty="0" smtClean="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6">
                    <a:lumMod val="75000"/>
                  </a:schemeClr>
                </a:solidFill>
                <a:latin typeface="Comic Sans MS" panose="030F0702030302020204" pitchFamily="66" charset="0"/>
              </a:rPr>
              <a:t>Vivant </a:t>
            </a:r>
            <a:r>
              <a:rPr lang="fr-FR" sz="1200" dirty="0">
                <a:solidFill>
                  <a:schemeClr val="accent6">
                    <a:lumMod val="75000"/>
                  </a:schemeClr>
                </a:solidFill>
                <a:latin typeface="Comic Sans MS" panose="030F0702030302020204" pitchFamily="66" charset="0"/>
              </a:rPr>
              <a:t>/ Matière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indent="-171450" algn="just">
              <a:buFont typeface="Wingdings" panose="05000000000000000000" pitchFamily="2" charset="2"/>
              <a:buChar char="§"/>
            </a:pPr>
            <a:r>
              <a:rPr lang="fr-FR" sz="1200" dirty="0" smtClean="0">
                <a:latin typeface="Comic Sans MS" panose="030F0702030302020204" pitchFamily="66" charset="0"/>
              </a:rPr>
              <a:t>Puzzle </a:t>
            </a:r>
            <a:r>
              <a:rPr lang="fr-FR" sz="1200" dirty="0">
                <a:latin typeface="Comic Sans MS" panose="030F0702030302020204" pitchFamily="66" charset="0"/>
              </a:rPr>
              <a:t>du squelette.</a:t>
            </a:r>
          </a:p>
          <a:p>
            <a:pPr marL="361950" indent="-171450" algn="just">
              <a:buFont typeface="Wingdings" panose="05000000000000000000" pitchFamily="2" charset="2"/>
              <a:buChar char="§"/>
            </a:pPr>
            <a:r>
              <a:rPr lang="fr-FR" sz="1200" dirty="0" smtClean="0">
                <a:latin typeface="Comic Sans MS" panose="030F0702030302020204" pitchFamily="66" charset="0"/>
              </a:rPr>
              <a:t>Visionnage </a:t>
            </a:r>
            <a:r>
              <a:rPr lang="fr-FR" sz="1200" dirty="0">
                <a:latin typeface="Comic Sans MS" panose="030F0702030302020204" pitchFamily="66" charset="0"/>
              </a:rPr>
              <a:t>de courtes vidéos et/ou lecture de documentaires.</a:t>
            </a:r>
          </a:p>
          <a:p>
            <a:pPr marL="361950" indent="-171450" algn="just">
              <a:buFont typeface="Wingdings" panose="05000000000000000000" pitchFamily="2" charset="2"/>
              <a:buChar char="§"/>
            </a:pPr>
            <a:r>
              <a:rPr lang="fr-FR" sz="1200" dirty="0">
                <a:latin typeface="Comic Sans MS" panose="030F0702030302020204" pitchFamily="66" charset="0"/>
              </a:rPr>
              <a:t>Jeu sur les « familles d’aliments ». </a:t>
            </a:r>
          </a:p>
          <a:p>
            <a:pPr marL="361950" indent="-171450" algn="just">
              <a:buFont typeface="Wingdings" panose="05000000000000000000" pitchFamily="2" charset="2"/>
              <a:buChar char="§"/>
            </a:pPr>
            <a:r>
              <a:rPr lang="fr-FR" sz="1200" dirty="0" smtClean="0">
                <a:latin typeface="Comic Sans MS" panose="030F0702030302020204" pitchFamily="66" charset="0"/>
              </a:rPr>
              <a:t>Observation </a:t>
            </a:r>
            <a:r>
              <a:rPr lang="fr-FR" sz="1200" dirty="0">
                <a:latin typeface="Comic Sans MS" panose="030F0702030302020204" pitchFamily="66" charset="0"/>
              </a:rPr>
              <a:t>quotidienne de phénomènes en classe.</a:t>
            </a:r>
          </a:p>
          <a:p>
            <a:pPr marL="361950" indent="-171450" algn="just">
              <a:buFont typeface="Wingdings" panose="05000000000000000000" pitchFamily="2" charset="2"/>
              <a:buChar char="§"/>
            </a:pPr>
            <a:r>
              <a:rPr lang="fr-FR" sz="1200" dirty="0" smtClean="0">
                <a:latin typeface="Comic Sans MS" panose="030F0702030302020204" pitchFamily="66" charset="0"/>
              </a:rPr>
              <a:t>Jeu </a:t>
            </a:r>
            <a:r>
              <a:rPr lang="fr-FR" sz="1200" dirty="0">
                <a:latin typeface="Comic Sans MS" panose="030F0702030302020204" pitchFamily="66" charset="0"/>
              </a:rPr>
              <a:t>de classification. </a:t>
            </a:r>
          </a:p>
          <a:p>
            <a:pPr marL="361950" indent="-171450" algn="just">
              <a:buFont typeface="Wingdings" panose="05000000000000000000" pitchFamily="2" charset="2"/>
              <a:buChar char="§"/>
            </a:pPr>
            <a:r>
              <a:rPr lang="fr-FR" sz="1200" dirty="0" smtClean="0">
                <a:latin typeface="Comic Sans MS" panose="030F0702030302020204" pitchFamily="66" charset="0"/>
              </a:rPr>
              <a:t>Réalisation </a:t>
            </a:r>
            <a:r>
              <a:rPr lang="fr-FR" sz="1200" dirty="0">
                <a:latin typeface="Comic Sans MS" panose="030F0702030302020204" pitchFamily="66" charset="0"/>
              </a:rPr>
              <a:t>de petites expériences (notice</a:t>
            </a:r>
            <a:r>
              <a:rPr lang="fr-FR" sz="1200" dirty="0" smtClean="0">
                <a:latin typeface="Comic Sans MS" panose="030F0702030302020204" pitchFamily="66" charset="0"/>
              </a:rPr>
              <a:t>).</a:t>
            </a:r>
          </a:p>
          <a:p>
            <a:pPr algn="just"/>
            <a:endParaRPr lang="fr-FR" sz="1200" dirty="0" smtClean="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FFC000"/>
                </a:solidFill>
                <a:latin typeface="Comic Sans MS" panose="030F0702030302020204" pitchFamily="66" charset="0"/>
              </a:rPr>
              <a:t>Langue </a:t>
            </a:r>
            <a:r>
              <a:rPr lang="fr-FR" sz="1200" dirty="0">
                <a:solidFill>
                  <a:srgbClr val="FFC000"/>
                </a:solidFill>
                <a:latin typeface="Comic Sans MS" panose="030F0702030302020204" pitchFamily="66" charset="0"/>
              </a:rPr>
              <a:t>Vivante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indent="-171450" algn="just">
              <a:buFont typeface="Wingdings" panose="05000000000000000000" pitchFamily="2" charset="2"/>
              <a:buChar char="§"/>
              <a:tabLst>
                <a:tab pos="361950" algn="l"/>
              </a:tabLst>
            </a:pPr>
            <a:r>
              <a:rPr lang="fr-FR" sz="1200" dirty="0" smtClean="0">
                <a:latin typeface="Comic Sans MS" panose="030F0702030302020204" pitchFamily="66" charset="0"/>
              </a:rPr>
              <a:t>Réécoute </a:t>
            </a:r>
            <a:r>
              <a:rPr lang="fr-FR" sz="1200" dirty="0">
                <a:latin typeface="Comic Sans MS" panose="030F0702030302020204" pitchFamily="66" charset="0"/>
              </a:rPr>
              <a:t>d’histoires étudiées au préalable dans le centre guidé.</a:t>
            </a:r>
          </a:p>
          <a:p>
            <a:pPr marL="361950" indent="-171450" algn="just">
              <a:buFont typeface="Wingdings" panose="05000000000000000000" pitchFamily="2" charset="2"/>
              <a:buChar char="§"/>
              <a:tabLst>
                <a:tab pos="361950" algn="l"/>
              </a:tabLst>
            </a:pPr>
            <a:r>
              <a:rPr lang="fr-FR" sz="1200" dirty="0" smtClean="0">
                <a:latin typeface="Comic Sans MS" panose="030F0702030302020204" pitchFamily="66" charset="0"/>
              </a:rPr>
              <a:t>Activités </a:t>
            </a:r>
            <a:r>
              <a:rPr lang="fr-FR" sz="1200" dirty="0">
                <a:latin typeface="Comic Sans MS" panose="030F0702030302020204" pitchFamily="66" charset="0"/>
              </a:rPr>
              <a:t>de compréhension (remise en ordre d’images séquentielles, construction d’un objet à partir de consignes enregistrées sur un magnétophone, participation à des jeux de société).</a:t>
            </a:r>
          </a:p>
          <a:p>
            <a:pPr marL="361950" indent="-171450" algn="just">
              <a:buFont typeface="Wingdings" panose="05000000000000000000" pitchFamily="2" charset="2"/>
              <a:buChar char="§"/>
              <a:tabLst>
                <a:tab pos="361950" algn="l"/>
              </a:tabLst>
            </a:pPr>
            <a:r>
              <a:rPr lang="fr-FR" sz="1200" dirty="0">
                <a:latin typeface="Comic Sans MS" panose="030F0702030302020204" pitchFamily="66" charset="0"/>
              </a:rPr>
              <a:t>Enregistrements audio et/ou vidéo à partir de flashcards ; écoute et/ou visionnage en vue de l’amélioration des prestations. </a:t>
            </a:r>
          </a:p>
          <a:p>
            <a:pPr algn="just"/>
            <a:endParaRPr lang="fr-FR" sz="1200" dirty="0" smtClean="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rgbClr val="7030A0"/>
                </a:solidFill>
                <a:latin typeface="Comic Sans MS" panose="030F0702030302020204" pitchFamily="66" charset="0"/>
              </a:rPr>
              <a:t>Arts </a:t>
            </a:r>
            <a:r>
              <a:rPr lang="fr-FR" sz="1200" dirty="0">
                <a:solidFill>
                  <a:srgbClr val="7030A0"/>
                </a:solidFill>
                <a:latin typeface="Comic Sans MS" panose="030F0702030302020204" pitchFamily="66" charset="0"/>
              </a:rPr>
              <a:t>plastiques </a:t>
            </a:r>
            <a:r>
              <a:rPr lang="fr-FR" sz="1200" dirty="0">
                <a:latin typeface="Comic Sans MS" panose="030F0702030302020204" pitchFamily="66" charset="0"/>
              </a:rPr>
              <a:t>: </a:t>
            </a:r>
            <a:endParaRPr lang="fr-FR" sz="1200" dirty="0" smtClean="0">
              <a:latin typeface="Comic Sans MS" panose="030F0702030302020204" pitchFamily="66" charset="0"/>
            </a:endParaRPr>
          </a:p>
          <a:p>
            <a:pPr marL="361950" indent="-180975" algn="just">
              <a:buFont typeface="Wingdings" panose="05000000000000000000" pitchFamily="2" charset="2"/>
              <a:buChar char="§"/>
            </a:pPr>
            <a:r>
              <a:rPr lang="fr-FR" sz="1200" dirty="0" smtClean="0">
                <a:latin typeface="Comic Sans MS" panose="030F0702030302020204" pitchFamily="66" charset="0"/>
              </a:rPr>
              <a:t>Finalisation </a:t>
            </a:r>
            <a:r>
              <a:rPr lang="fr-FR" sz="1200" dirty="0">
                <a:latin typeface="Comic Sans MS" panose="030F0702030302020204" pitchFamily="66" charset="0"/>
              </a:rPr>
              <a:t>des projets collaboratifs.</a:t>
            </a:r>
          </a:p>
          <a:p>
            <a:pPr marL="361950" indent="-180975" algn="just">
              <a:buFont typeface="Wingdings" panose="05000000000000000000" pitchFamily="2" charset="2"/>
              <a:buChar char="§"/>
            </a:pPr>
            <a:r>
              <a:rPr lang="fr-FR" sz="1200" dirty="0" smtClean="0">
                <a:latin typeface="Comic Sans MS" panose="030F0702030302020204" pitchFamily="66" charset="0"/>
              </a:rPr>
              <a:t>Réalisation </a:t>
            </a:r>
            <a:r>
              <a:rPr lang="fr-FR" sz="1200" dirty="0">
                <a:latin typeface="Comic Sans MS" panose="030F0702030302020204" pitchFamily="66" charset="0"/>
              </a:rPr>
              <a:t>de projets artistiques personnels à partir de notices (listes de consignes).</a:t>
            </a:r>
          </a:p>
          <a:p>
            <a:pPr marL="361950" indent="-180975" algn="just">
              <a:buFont typeface="Wingdings" panose="05000000000000000000" pitchFamily="2" charset="2"/>
              <a:buChar char="§"/>
            </a:pPr>
            <a:r>
              <a:rPr lang="fr-FR" sz="1200" dirty="0" smtClean="0">
                <a:latin typeface="Comic Sans MS" panose="030F0702030302020204" pitchFamily="66" charset="0"/>
              </a:rPr>
              <a:t>«</a:t>
            </a:r>
            <a:r>
              <a:rPr lang="fr-FR" sz="1200" dirty="0">
                <a:latin typeface="Comic Sans MS" panose="030F0702030302020204" pitchFamily="66" charset="0"/>
              </a:rPr>
              <a:t> Dessins à étapes » ou « Lance le dé et dessine ». </a:t>
            </a:r>
          </a:p>
          <a:p>
            <a:pPr marL="361950" indent="-180975" algn="just">
              <a:buFont typeface="Wingdings" panose="05000000000000000000" pitchFamily="2" charset="2"/>
              <a:buChar char="§"/>
            </a:pPr>
            <a:r>
              <a:rPr lang="fr-FR" sz="1200" dirty="0" smtClean="0">
                <a:latin typeface="Comic Sans MS" panose="030F0702030302020204" pitchFamily="66" charset="0"/>
              </a:rPr>
              <a:t>Ecoute </a:t>
            </a:r>
            <a:r>
              <a:rPr lang="fr-FR" sz="1200" dirty="0">
                <a:latin typeface="Comic Sans MS" panose="030F0702030302020204" pitchFamily="66" charset="0"/>
              </a:rPr>
              <a:t>et/ou visionnage des </a:t>
            </a:r>
            <a:r>
              <a:rPr lang="fr-FR" sz="1200" dirty="0" smtClean="0">
                <a:latin typeface="Comic Sans MS" panose="030F0702030302020204" pitchFamily="66" charset="0"/>
              </a:rPr>
              <a:t>chants et musiques </a:t>
            </a:r>
            <a:r>
              <a:rPr lang="fr-FR" sz="1200" dirty="0">
                <a:latin typeface="Comic Sans MS" panose="030F0702030302020204" pitchFamily="66" charset="0"/>
              </a:rPr>
              <a:t>étudiés en classe entière.</a:t>
            </a:r>
          </a:p>
          <a:p>
            <a:pPr marL="361950" indent="-180975" algn="just">
              <a:buFont typeface="Wingdings" panose="05000000000000000000" pitchFamily="2" charset="2"/>
              <a:buChar char="§"/>
            </a:pPr>
            <a:r>
              <a:rPr lang="fr-FR" sz="1200" dirty="0" smtClean="0">
                <a:latin typeface="Comic Sans MS" panose="030F0702030302020204" pitchFamily="66" charset="0"/>
              </a:rPr>
              <a:t>Ecoute </a:t>
            </a:r>
            <a:r>
              <a:rPr lang="fr-FR" sz="1200" dirty="0">
                <a:latin typeface="Comic Sans MS" panose="030F0702030302020204" pitchFamily="66" charset="0"/>
              </a:rPr>
              <a:t>d’autres musiques en lien avec celles écoutées en classe (enrichissement du bagage culturel). </a:t>
            </a: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445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08748" y="229744"/>
            <a:ext cx="4104457" cy="461665"/>
          </a:xfrm>
          <a:prstGeom prst="rect">
            <a:avLst/>
          </a:prstGeom>
          <a:noFill/>
        </p:spPr>
        <p:txBody>
          <a:bodyPr wrap="none" rtlCol="0">
            <a:spAutoFit/>
          </a:bodyPr>
          <a:lstStyle/>
          <a:p>
            <a:r>
              <a:rPr lang="fr-FR" sz="2400" dirty="0" smtClean="0">
                <a:latin typeface="MTF Hello Again" panose="02000500000000000000" pitchFamily="2" charset="0"/>
              </a:rPr>
              <a:t>L’enseignement flexible : le stockage</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24</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5" y="816056"/>
            <a:ext cx="4392000" cy="3785652"/>
          </a:xfrm>
          <a:prstGeom prst="rect">
            <a:avLst/>
          </a:prstGeom>
          <a:noFill/>
        </p:spPr>
        <p:txBody>
          <a:bodyPr wrap="square" rtlCol="0">
            <a:spAutoFit/>
          </a:bodyPr>
          <a:lstStyle/>
          <a:p>
            <a:pPr algn="just"/>
            <a:r>
              <a:rPr lang="fr-FR" sz="1200" dirty="0">
                <a:latin typeface="Comic Sans MS" panose="030F0702030302020204" pitchFamily="66" charset="0"/>
              </a:rPr>
              <a:t>Lorsque les activités ne se trouvent pas dans les centres d'autonomie, ils sont rangés dans </a:t>
            </a:r>
            <a:r>
              <a:rPr lang="fr-FR" sz="1200" b="1" dirty="0" smtClean="0">
                <a:latin typeface="Comic Sans MS" panose="030F0702030302020204" pitchFamily="66" charset="0"/>
              </a:rPr>
              <a:t>des boîtes regroupées dans l'armoire du fond </a:t>
            </a:r>
            <a:r>
              <a:rPr lang="fr-FR" sz="1200" b="1" dirty="0">
                <a:latin typeface="Comic Sans MS" panose="030F0702030302020204" pitchFamily="66" charset="0"/>
              </a:rPr>
              <a:t>de la classe</a:t>
            </a:r>
            <a:r>
              <a:rPr lang="fr-FR" sz="1200" dirty="0" smtClean="0">
                <a:latin typeface="Comic Sans MS" panose="030F0702030302020204" pitchFamily="66" charset="0"/>
              </a:rPr>
              <a:t>.</a:t>
            </a:r>
          </a:p>
          <a:p>
            <a:pPr algn="just"/>
            <a:endParaRPr lang="fr-FR" sz="1200" dirty="0" smtClean="0">
              <a:latin typeface="Comic Sans MS" panose="030F0702030302020204" pitchFamily="66" charset="0"/>
            </a:endParaRPr>
          </a:p>
          <a:p>
            <a:pPr algn="just"/>
            <a:r>
              <a:rPr lang="fr-FR" sz="1200" b="1" dirty="0">
                <a:latin typeface="Comic Sans MS" panose="030F0702030302020204" pitchFamily="66" charset="0"/>
              </a:rPr>
              <a:t>Chaque domaine possède sa propre boîte nominative</a:t>
            </a:r>
            <a:r>
              <a:rPr lang="fr-FR" sz="1200" dirty="0">
                <a:latin typeface="Comic Sans MS" panose="030F0702030302020204" pitchFamily="66" charset="0"/>
              </a:rPr>
              <a:t> afin que la recherche d'un jeu ne soit pas trop laborieuse.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smtClean="0">
                <a:latin typeface="Comic Sans MS" panose="030F0702030302020204" pitchFamily="66" charset="0"/>
              </a:rPr>
              <a:t>A l’intérieur de chaque boîte se trouve différents sachets qui contiennent </a:t>
            </a:r>
            <a:r>
              <a:rPr lang="fr-FR" sz="1200" b="1" dirty="0" smtClean="0">
                <a:latin typeface="Comic Sans MS" panose="030F0702030302020204" pitchFamily="66" charset="0"/>
              </a:rPr>
              <a:t>les différentes activités présentés lors des séances guidées avec l’enseignant puis proposés en autonomie dans les centres</a:t>
            </a:r>
            <a:r>
              <a:rPr lang="fr-FR" sz="1200" dirty="0" smtClean="0">
                <a:latin typeface="Comic Sans MS" panose="030F0702030302020204" pitchFamily="66" charset="0"/>
              </a:rPr>
              <a:t>. </a:t>
            </a: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smtClean="0">
                <a:latin typeface="Comic Sans MS" panose="030F0702030302020204" pitchFamily="66" charset="0"/>
              </a:rPr>
              <a:t>Pour que je puisse m’y retrouver plus facilement, ainsi que </a:t>
            </a:r>
            <a:r>
              <a:rPr lang="fr-FR" sz="1200" b="1" dirty="0" smtClean="0">
                <a:latin typeface="Comic Sans MS" panose="030F0702030302020204" pitchFamily="66" charset="0"/>
              </a:rPr>
              <a:t>les élèves qui suivent un plan de travail individuel libre </a:t>
            </a:r>
            <a:r>
              <a:rPr lang="fr-FR" sz="1200" dirty="0" smtClean="0">
                <a:latin typeface="Comic Sans MS" panose="030F0702030302020204" pitchFamily="66" charset="0"/>
              </a:rPr>
              <a:t>(niveau 3), chaque sachet comporte </a:t>
            </a:r>
            <a:r>
              <a:rPr lang="fr-FR" sz="1200" b="1" dirty="0" smtClean="0">
                <a:latin typeface="Comic Sans MS" panose="030F0702030302020204" pitchFamily="66" charset="0"/>
              </a:rPr>
              <a:t>le code et l’énoncé de la compétence travaillée</a:t>
            </a:r>
            <a:r>
              <a:rPr lang="fr-FR" sz="1200" dirty="0" smtClean="0">
                <a:latin typeface="Comic Sans MS" panose="030F0702030302020204" pitchFamily="66" charset="0"/>
              </a:rPr>
              <a:t>. </a:t>
            </a:r>
            <a:endParaRPr lang="fr-FR" sz="1200" dirty="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2062" name="Picture 14" descr="https://scontent-cdt1-1.xx.fbcdn.net/v/t1.15752-9/37160929_2186801014925729_1790354140925263872_n.jpg?_nc_cat=0&amp;oh=1f19eb85174be86b271134ed9895db38&amp;oe=5BEE86B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5441" y="5529308"/>
            <a:ext cx="108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content-cdt1-1.xx.fbcdn.net/v/t1.15752-9/37488330_2153211325004886_6531762108860727296_n.jpg?_nc_cat=0&amp;oh=5ee6c7f81414a96b91b0b2841b788ace&amp;oe=5BF7CD50"/>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03205" y="816056"/>
            <a:ext cx="162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cdt1-1.xx.fbcdn.net/v/t1.15752-9/39289219_270170523801155_2437234360970117120_n.jpg?_nc_cat=0&amp;oh=6d4192b205e29fc0a741961766478100&amp;oe=5BF7023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839" b="16899"/>
          <a:stretch/>
        </p:blipFill>
        <p:spPr bwMode="auto">
          <a:xfrm>
            <a:off x="5173976" y="2838450"/>
            <a:ext cx="13500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cdt1-1.xx.fbcdn.net/v/t1.15752-9/39270931_250292792261310_4459525149720313856_n.jpg?_nc_cat=0&amp;oh=759544a3e392e8d37d721b89834d99b6&amp;oe=5C129CE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748" y="4449308"/>
            <a:ext cx="189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ontent-cdt1-1.xx.fbcdn.net/v/t1.15752-9/39320551_1822375484496305_4019299097893666816_n.jpg?_nc_cat=0&amp;oh=50f673ecd2b347753cf4c1164af8a22c&amp;oe=5C0C223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6511" y="4481671"/>
            <a:ext cx="108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content-cdt1-1.xx.fbcdn.net/v/t1.15752-9/39291408_971404866379994_6871221514889330688_n.jpg?_nc_cat=0&amp;oh=924a05af17a0ad338cb7da1003d4a15a&amp;oe=5C0E2E3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6685" y="4481671"/>
            <a:ext cx="108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scontent-cdt1-1.xx.fbcdn.net/v/t1.15752-9/39284482_588482148273417_848228222456823808_n.jpg?_nc_cat=0&amp;oh=45f9fa43a75ae2cc569a3210ed188c00&amp;oe=5BF865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60976" y="5529308"/>
            <a:ext cx="108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560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6068" y="221041"/>
            <a:ext cx="5649816" cy="461665"/>
          </a:xfrm>
          <a:prstGeom prst="rect">
            <a:avLst/>
          </a:prstGeom>
          <a:noFill/>
        </p:spPr>
        <p:txBody>
          <a:bodyPr wrap="none" rtlCol="0">
            <a:spAutoFit/>
          </a:bodyPr>
          <a:lstStyle/>
          <a:p>
            <a:r>
              <a:rPr lang="fr-FR" sz="2400" dirty="0" smtClean="0">
                <a:latin typeface="MTF Hello Again" panose="02000500000000000000" pitchFamily="2" charset="0"/>
              </a:rPr>
              <a:t>L’enseignement flexible : les coins de la classe (1)</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25</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5078313"/>
          </a:xfrm>
          <a:prstGeom prst="rect">
            <a:avLst/>
          </a:prstGeom>
          <a:noFill/>
        </p:spPr>
        <p:txBody>
          <a:bodyPr wrap="square" rtlCol="0">
            <a:spAutoFit/>
          </a:bodyPr>
          <a:lstStyle/>
          <a:p>
            <a:pPr algn="just"/>
            <a:r>
              <a:rPr lang="fr-FR" sz="1200" dirty="0">
                <a:latin typeface="Comic Sans MS" panose="030F0702030302020204" pitchFamily="66" charset="0"/>
              </a:rPr>
              <a:t>Lors de la mise en place des centres d'autonomie, il ne suffit pas de proposer différentes </a:t>
            </a:r>
            <a:r>
              <a:rPr lang="fr-FR" sz="1200" dirty="0" smtClean="0">
                <a:latin typeface="Comic Sans MS" panose="030F0702030302020204" pitchFamily="66" charset="0"/>
              </a:rPr>
              <a:t>activités, aussi </a:t>
            </a:r>
            <a:r>
              <a:rPr lang="fr-FR" sz="1200" dirty="0">
                <a:latin typeface="Comic Sans MS" panose="030F0702030302020204" pitchFamily="66" charset="0"/>
              </a:rPr>
              <a:t>riches </a:t>
            </a:r>
            <a:r>
              <a:rPr lang="fr-FR" sz="1200" dirty="0" smtClean="0">
                <a:latin typeface="Comic Sans MS" panose="030F0702030302020204" pitchFamily="66" charset="0"/>
              </a:rPr>
              <a:t>soient-elles, </a:t>
            </a:r>
            <a:r>
              <a:rPr lang="fr-FR" sz="1200" dirty="0">
                <a:latin typeface="Comic Sans MS" panose="030F0702030302020204" pitchFamily="66" charset="0"/>
              </a:rPr>
              <a:t>aux élèves pour que les apprentissages soient pertinents. En effet, s'arrêter à cette vision induira forcément des moments pendant lesquels les élèves étant en autonomie vont :</a:t>
            </a:r>
          </a:p>
          <a:p>
            <a:pPr algn="just"/>
            <a:r>
              <a:rPr lang="fr-FR" sz="1200" dirty="0" smtClean="0">
                <a:latin typeface="Comic Sans MS" panose="030F0702030302020204" pitchFamily="66" charset="0"/>
              </a:rPr>
              <a:t>  </a:t>
            </a:r>
            <a:r>
              <a:rPr lang="fr-FR" sz="1200" dirty="0">
                <a:latin typeface="Comic Sans MS" panose="030F0702030302020204" pitchFamily="66" charset="0"/>
              </a:rPr>
              <a:t>-  venir </a:t>
            </a:r>
            <a:r>
              <a:rPr lang="fr-FR" sz="1200" b="1" dirty="0">
                <a:latin typeface="Comic Sans MS" panose="030F0702030302020204" pitchFamily="66" charset="0"/>
              </a:rPr>
              <a:t>vous interrompre </a:t>
            </a:r>
            <a:r>
              <a:rPr lang="fr-FR" sz="1200" dirty="0">
                <a:latin typeface="Comic Sans MS" panose="030F0702030302020204" pitchFamily="66" charset="0"/>
              </a:rPr>
              <a:t>en pleine séance d'apprentissage en centre guidé (avec l'autre moitié de la classe) ;</a:t>
            </a:r>
          </a:p>
          <a:p>
            <a:pPr algn="just"/>
            <a:r>
              <a:rPr lang="fr-FR" sz="1200" dirty="0" smtClean="0">
                <a:latin typeface="Comic Sans MS" panose="030F0702030302020204" pitchFamily="66" charset="0"/>
              </a:rPr>
              <a:t>  </a:t>
            </a:r>
            <a:r>
              <a:rPr lang="fr-FR" sz="1200" dirty="0">
                <a:latin typeface="Comic Sans MS" panose="030F0702030302020204" pitchFamily="66" charset="0"/>
              </a:rPr>
              <a:t>-  "</a:t>
            </a:r>
            <a:r>
              <a:rPr lang="fr-FR" sz="1200" b="1" dirty="0">
                <a:latin typeface="Comic Sans MS" panose="030F0702030302020204" pitchFamily="66" charset="0"/>
              </a:rPr>
              <a:t>ne rien faire</a:t>
            </a:r>
            <a:r>
              <a:rPr lang="fr-FR" sz="1200" dirty="0">
                <a:latin typeface="Comic Sans MS" panose="030F0702030302020204" pitchFamily="66" charset="0"/>
              </a:rPr>
              <a:t>" et errer dans la classe sous prétexte de ne pas comprendre ou de ne pas savoir comment faire. </a:t>
            </a: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 </a:t>
            </a:r>
          </a:p>
          <a:p>
            <a:pPr algn="just"/>
            <a:r>
              <a:rPr lang="fr-FR" sz="1200" dirty="0">
                <a:latin typeface="Comic Sans MS" panose="030F0702030302020204" pitchFamily="66" charset="0"/>
              </a:rPr>
              <a:t>Une des premières solutions consiste à </a:t>
            </a:r>
            <a:r>
              <a:rPr lang="fr-FR" sz="1200" b="1" dirty="0">
                <a:latin typeface="Comic Sans MS" panose="030F0702030302020204" pitchFamily="66" charset="0"/>
              </a:rPr>
              <a:t>favoriser l'entraide et la coopération </a:t>
            </a:r>
            <a:r>
              <a:rPr lang="fr-FR" sz="1200" dirty="0">
                <a:latin typeface="Comic Sans MS" panose="030F0702030302020204" pitchFamily="66" charset="0"/>
              </a:rPr>
              <a:t>entre les élèves. Bien que très utile cette stratégie peut rapidement avoir ses limites puisqu'elle sous-entend que les élèves pouvant aider soient disponibles (ce qui n'est pas toujours le cas car, eux aussi, ont des activités à réaliser) et capables de répondre de manière précise et exacte à la demande de leurs camarades.</a:t>
            </a: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Une autre solution consiste alors à </a:t>
            </a:r>
            <a:r>
              <a:rPr lang="fr-FR" sz="1200" b="1" dirty="0">
                <a:latin typeface="Comic Sans MS" panose="030F0702030302020204" pitchFamily="66" charset="0"/>
              </a:rPr>
              <a:t>proposer à tous les élèves en autonomie plusieurs outils</a:t>
            </a:r>
            <a:r>
              <a:rPr lang="fr-FR" sz="1200" dirty="0">
                <a:latin typeface="Comic Sans MS" panose="030F0702030302020204" pitchFamily="66" charset="0"/>
              </a:rPr>
              <a:t>. Pour plus de praticité, j'ai choisi de les regrouper par domaine d'apprentissage. Ainsi, un élève ayant des difficultés à orthographier un mot sait qu'il pourra trouver de l'aide dans le coin d'écriture.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marL="171450" indent="-171450" algn="just">
              <a:buFontTx/>
              <a:buChar char="-"/>
            </a:pPr>
            <a:r>
              <a:rPr lang="fr-FR" sz="1200" dirty="0" smtClean="0">
                <a:solidFill>
                  <a:schemeClr val="accent2"/>
                </a:solidFill>
                <a:latin typeface="Comic Sans MS" panose="030F0702030302020204" pitchFamily="66" charset="0"/>
              </a:rPr>
              <a:t>Le coin d’écriture : </a:t>
            </a:r>
            <a:r>
              <a:rPr lang="fr-FR" sz="1200" dirty="0" smtClean="0">
                <a:latin typeface="Comic Sans MS" panose="030F0702030302020204" pitchFamily="66" charset="0"/>
              </a:rPr>
              <a:t>Ce </a:t>
            </a:r>
            <a:r>
              <a:rPr lang="fr-FR" sz="1200" dirty="0">
                <a:latin typeface="Comic Sans MS" panose="030F0702030302020204" pitchFamily="66" charset="0"/>
              </a:rPr>
              <a:t>premier coin regroupera la grande majorité des outils qui pourront être utilisés par les élèves pour toutes les activités en lien avec le Français : </a:t>
            </a:r>
            <a:r>
              <a:rPr lang="fr-FR" sz="1200" b="1" dirty="0">
                <a:latin typeface="Comic Sans MS" panose="030F0702030302020204" pitchFamily="66" charset="0"/>
              </a:rPr>
              <a:t>Langage Oral ; Lecture ; Ecriture ; Etude de la Langue</a:t>
            </a:r>
            <a:r>
              <a:rPr lang="fr-FR" sz="1200" dirty="0">
                <a:latin typeface="Comic Sans MS" panose="030F0702030302020204" pitchFamily="66" charset="0"/>
              </a:rPr>
              <a:t>. </a:t>
            </a:r>
          </a:p>
          <a:p>
            <a:pPr marL="171450" indent="-171450" algn="just">
              <a:buFontTx/>
              <a:buChar char="-"/>
            </a:pPr>
            <a:endParaRPr lang="fr-FR" sz="1200" dirty="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8194" name="Picture 2" descr="Le coin LECTURE / ECRI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475" y="5589569"/>
            <a:ext cx="3307003"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1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1266" y="225388"/>
            <a:ext cx="5739585" cy="461665"/>
          </a:xfrm>
          <a:prstGeom prst="rect">
            <a:avLst/>
          </a:prstGeom>
          <a:noFill/>
        </p:spPr>
        <p:txBody>
          <a:bodyPr wrap="none" rtlCol="0">
            <a:spAutoFit/>
          </a:bodyPr>
          <a:lstStyle/>
          <a:p>
            <a:r>
              <a:rPr lang="fr-FR" sz="2400" dirty="0" smtClean="0">
                <a:latin typeface="MTF Hello Again" panose="02000500000000000000" pitchFamily="2" charset="0"/>
              </a:rPr>
              <a:t>L’enseignement flexible : les coins de la classe (2)</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26</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8586966"/>
          </a:xfrm>
          <a:prstGeom prst="rect">
            <a:avLst/>
          </a:prstGeom>
          <a:noFill/>
        </p:spPr>
        <p:txBody>
          <a:bodyPr wrap="square" rtlCol="0">
            <a:spAutoFit/>
          </a:bodyPr>
          <a:lstStyle/>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smtClean="0">
                <a:solidFill>
                  <a:schemeClr val="accent6"/>
                </a:solidFill>
                <a:latin typeface="Comic Sans MS" panose="030F0702030302020204" pitchFamily="66" charset="0"/>
              </a:rPr>
              <a:t>1</a:t>
            </a:r>
            <a:r>
              <a:rPr lang="fr-FR" sz="1200" dirty="0">
                <a:solidFill>
                  <a:schemeClr val="accent6"/>
                </a:solidFill>
                <a:latin typeface="Comic Sans MS" panose="030F0702030302020204" pitchFamily="66" charset="0"/>
              </a:rPr>
              <a:t>.  La frise des minuscules et des majuscules </a:t>
            </a:r>
            <a:r>
              <a:rPr lang="fr-FR" sz="1200" dirty="0">
                <a:latin typeface="Comic Sans MS" panose="030F0702030302020204" pitchFamily="66" charset="0"/>
              </a:rPr>
              <a:t>: Contrairement aux frises classiques </a:t>
            </a:r>
            <a:r>
              <a:rPr lang="fr-FR" sz="1200" dirty="0" smtClean="0">
                <a:latin typeface="Comic Sans MS" panose="030F0702030302020204" pitchFamily="66" charset="0"/>
              </a:rPr>
              <a:t>celle-ci </a:t>
            </a:r>
            <a:r>
              <a:rPr lang="fr-FR" sz="1200" dirty="0">
                <a:latin typeface="Comic Sans MS" panose="030F0702030302020204" pitchFamily="66" charset="0"/>
              </a:rPr>
              <a:t>ne présente pas les lettres dans l'ordre alphabétique mais selon </a:t>
            </a:r>
            <a:r>
              <a:rPr lang="fr-FR" sz="1200" b="1" dirty="0">
                <a:latin typeface="Comic Sans MS" panose="030F0702030302020204" pitchFamily="66" charset="0"/>
              </a:rPr>
              <a:t>leur amorce d'écriture</a:t>
            </a:r>
            <a:r>
              <a:rPr lang="fr-FR" sz="1200" dirty="0">
                <a:latin typeface="Comic Sans MS" panose="030F0702030302020204" pitchFamily="66" charset="0"/>
              </a:rPr>
              <a:t>. Ainsi, pour les lettres minuscules, on trouvera en premier les "boucles" (e, l, b, </a:t>
            </a:r>
            <a:r>
              <a:rPr lang="fr-FR" sz="1200" dirty="0" err="1">
                <a:latin typeface="Comic Sans MS" panose="030F0702030302020204" pitchFamily="66" charset="0"/>
              </a:rPr>
              <a:t>f,h</a:t>
            </a:r>
            <a:r>
              <a:rPr lang="fr-FR" sz="1200" dirty="0">
                <a:latin typeface="Comic Sans MS" panose="030F0702030302020204" pitchFamily="66" charset="0"/>
              </a:rPr>
              <a:t>, k) puis les "étrécies" (i, u, t), etc. </a:t>
            </a:r>
          </a:p>
          <a:p>
            <a:pPr algn="just"/>
            <a:endParaRPr lang="fr-FR" sz="1200" dirty="0">
              <a:solidFill>
                <a:schemeClr val="accent6"/>
              </a:solidFill>
              <a:latin typeface="Comic Sans MS" panose="030F0702030302020204" pitchFamily="66" charset="0"/>
            </a:endParaRPr>
          </a:p>
          <a:p>
            <a:pPr algn="just"/>
            <a:r>
              <a:rPr lang="fr-FR" sz="1200" dirty="0" smtClean="0">
                <a:solidFill>
                  <a:schemeClr val="accent6"/>
                </a:solidFill>
                <a:latin typeface="Comic Sans MS" panose="030F0702030302020204" pitchFamily="66" charset="0"/>
              </a:rPr>
              <a:t>2</a:t>
            </a:r>
            <a:r>
              <a:rPr lang="fr-FR" sz="1200" dirty="0">
                <a:solidFill>
                  <a:schemeClr val="accent6"/>
                </a:solidFill>
                <a:latin typeface="Comic Sans MS" panose="030F0702030302020204" pitchFamily="66" charset="0"/>
              </a:rPr>
              <a:t>.  La barre des référents </a:t>
            </a:r>
            <a:r>
              <a:rPr lang="fr-FR" sz="1200" dirty="0">
                <a:latin typeface="Comic Sans MS" panose="030F0702030302020204" pitchFamily="66" charset="0"/>
              </a:rPr>
              <a:t>: Cette barre sera remplie au fur et à mesure de l'année et des besoins des élèves. Elle pourra donc contenir des </a:t>
            </a:r>
            <a:r>
              <a:rPr lang="fr-FR" sz="1200" dirty="0" err="1">
                <a:latin typeface="Comic Sans MS" panose="030F0702030302020204" pitchFamily="66" charset="0"/>
              </a:rPr>
              <a:t>portes-clés</a:t>
            </a:r>
            <a:r>
              <a:rPr lang="fr-FR" sz="1200" dirty="0">
                <a:latin typeface="Comic Sans MS" panose="030F0702030302020204" pitchFamily="66" charset="0"/>
              </a:rPr>
              <a:t> comportant : </a:t>
            </a:r>
          </a:p>
          <a:p>
            <a:pPr marL="361950" indent="-180975" algn="just">
              <a:buFont typeface="Wingdings" panose="05000000000000000000" pitchFamily="2" charset="2"/>
              <a:buChar char="§"/>
            </a:pPr>
            <a:r>
              <a:rPr lang="fr-FR" sz="1200" dirty="0" smtClean="0">
                <a:latin typeface="Comic Sans MS" panose="030F0702030302020204" pitchFamily="66" charset="0"/>
              </a:rPr>
              <a:t>des </a:t>
            </a:r>
            <a:r>
              <a:rPr lang="fr-FR" sz="1200" b="1" dirty="0">
                <a:latin typeface="Comic Sans MS" panose="030F0702030302020204" pitchFamily="66" charset="0"/>
              </a:rPr>
              <a:t>lettres rugueuses </a:t>
            </a:r>
            <a:r>
              <a:rPr lang="fr-FR" sz="1200" dirty="0" smtClean="0">
                <a:latin typeface="Comic Sans MS" panose="030F0702030302020204" pitchFamily="66" charset="0"/>
              </a:rPr>
              <a:t>(faites </a:t>
            </a:r>
            <a:r>
              <a:rPr lang="fr-FR" sz="1200" dirty="0">
                <a:latin typeface="Comic Sans MS" panose="030F0702030302020204" pitchFamily="66" charset="0"/>
              </a:rPr>
              <a:t>maison </a:t>
            </a:r>
            <a:r>
              <a:rPr lang="fr-FR" sz="1200" dirty="0" smtClean="0">
                <a:latin typeface="Comic Sans MS" panose="030F0702030302020204" pitchFamily="66" charset="0"/>
              </a:rPr>
              <a:t>ou Montessori</a:t>
            </a:r>
            <a:r>
              <a:rPr lang="fr-FR" sz="1200" dirty="0">
                <a:latin typeface="Comic Sans MS" panose="030F0702030302020204" pitchFamily="66" charset="0"/>
              </a:rPr>
              <a:t>) ; </a:t>
            </a:r>
          </a:p>
          <a:p>
            <a:pPr marL="361950" indent="-180975" algn="just">
              <a:buFont typeface="Wingdings" panose="05000000000000000000" pitchFamily="2" charset="2"/>
              <a:buChar char="§"/>
            </a:pPr>
            <a:r>
              <a:rPr lang="fr-FR" sz="1200" dirty="0" smtClean="0">
                <a:latin typeface="Comic Sans MS" panose="030F0702030302020204" pitchFamily="66" charset="0"/>
              </a:rPr>
              <a:t>des </a:t>
            </a:r>
            <a:r>
              <a:rPr lang="fr-FR" sz="1200" b="1" dirty="0">
                <a:latin typeface="Comic Sans MS" panose="030F0702030302020204" pitchFamily="66" charset="0"/>
              </a:rPr>
              <a:t>mots outils</a:t>
            </a:r>
            <a:r>
              <a:rPr lang="fr-FR" sz="1200" dirty="0">
                <a:latin typeface="Comic Sans MS" panose="030F0702030302020204" pitchFamily="66" charset="0"/>
              </a:rPr>
              <a:t>, des </a:t>
            </a:r>
            <a:r>
              <a:rPr lang="fr-FR" sz="1200" b="1" dirty="0">
                <a:latin typeface="Comic Sans MS" panose="030F0702030302020204" pitchFamily="66" charset="0"/>
              </a:rPr>
              <a:t>mots référents </a:t>
            </a:r>
            <a:r>
              <a:rPr lang="fr-FR" sz="1200" dirty="0">
                <a:latin typeface="Comic Sans MS" panose="030F0702030302020204" pitchFamily="66" charset="0"/>
              </a:rPr>
              <a:t>pour les sons complexes ou les différentes natures de mots, des verbes conjugués (présent, futur, imparfait), etc. </a:t>
            </a:r>
          </a:p>
          <a:p>
            <a:pPr algn="just"/>
            <a:endParaRPr lang="fr-FR" sz="1200" dirty="0">
              <a:latin typeface="Comic Sans MS" panose="030F0702030302020204" pitchFamily="66" charset="0"/>
            </a:endParaRPr>
          </a:p>
          <a:p>
            <a:pPr algn="just"/>
            <a:r>
              <a:rPr lang="fr-FR" sz="1200" dirty="0" smtClean="0">
                <a:solidFill>
                  <a:schemeClr val="accent6"/>
                </a:solidFill>
                <a:latin typeface="Comic Sans MS" panose="030F0702030302020204" pitchFamily="66" charset="0"/>
              </a:rPr>
              <a:t>3</a:t>
            </a:r>
            <a:r>
              <a:rPr lang="fr-FR" sz="1200" dirty="0">
                <a:solidFill>
                  <a:schemeClr val="accent6"/>
                </a:solidFill>
                <a:latin typeface="Comic Sans MS" panose="030F0702030302020204" pitchFamily="66" charset="0"/>
              </a:rPr>
              <a:t>.  Les bacs  </a:t>
            </a:r>
            <a:r>
              <a:rPr lang="fr-FR" sz="1200" dirty="0">
                <a:latin typeface="Comic Sans MS" panose="030F0702030302020204" pitchFamily="66" charset="0"/>
              </a:rPr>
              <a:t>:  Ils contiennent les </a:t>
            </a:r>
            <a:r>
              <a:rPr lang="fr-FR" sz="1200" b="1" dirty="0">
                <a:latin typeface="Comic Sans MS" panose="030F0702030302020204" pitchFamily="66" charset="0"/>
              </a:rPr>
              <a:t>cahiers d'écrivain </a:t>
            </a:r>
            <a:r>
              <a:rPr lang="fr-FR" sz="1200" dirty="0">
                <a:latin typeface="Comic Sans MS" panose="030F0702030302020204" pitchFamily="66" charset="0"/>
              </a:rPr>
              <a:t>utilisés pour réaliser les </a:t>
            </a:r>
            <a:r>
              <a:rPr lang="fr-FR" sz="1200" dirty="0" smtClean="0">
                <a:latin typeface="Comic Sans MS" panose="030F0702030302020204" pitchFamily="66" charset="0"/>
              </a:rPr>
              <a:t>productions </a:t>
            </a:r>
            <a:r>
              <a:rPr lang="fr-FR" sz="1200" dirty="0">
                <a:latin typeface="Comic Sans MS" panose="030F0702030302020204" pitchFamily="66" charset="0"/>
              </a:rPr>
              <a:t>écrites (joggings d'écriture ou plus gros projets, écriture libre).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b="1" dirty="0" smtClean="0">
              <a:latin typeface="Comic Sans MS" panose="030F0702030302020204" pitchFamily="66" charset="0"/>
            </a:endParaRPr>
          </a:p>
          <a:p>
            <a:pPr algn="just"/>
            <a:r>
              <a:rPr lang="fr-FR" sz="1200" dirty="0" smtClean="0">
                <a:solidFill>
                  <a:schemeClr val="accent6"/>
                </a:solidFill>
                <a:latin typeface="Comic Sans MS" panose="030F0702030302020204" pitchFamily="66" charset="0"/>
              </a:rPr>
              <a:t>4.  </a:t>
            </a:r>
            <a:r>
              <a:rPr lang="fr-FR" sz="1200" dirty="0">
                <a:solidFill>
                  <a:schemeClr val="accent6"/>
                </a:solidFill>
                <a:latin typeface="Comic Sans MS" panose="030F0702030302020204" pitchFamily="66" charset="0"/>
              </a:rPr>
              <a:t>Les référents d'écriture </a:t>
            </a:r>
            <a:r>
              <a:rPr lang="fr-FR" sz="1200" dirty="0">
                <a:latin typeface="Comic Sans MS" panose="030F0702030302020204" pitchFamily="66" charset="0"/>
              </a:rPr>
              <a:t>: Il s'agit là d'un outil </a:t>
            </a:r>
            <a:r>
              <a:rPr lang="fr-FR" sz="1200" dirty="0" smtClean="0">
                <a:latin typeface="Comic Sans MS" panose="030F0702030302020204" pitchFamily="66" charset="0"/>
              </a:rPr>
              <a:t>qui </a:t>
            </a:r>
            <a:r>
              <a:rPr lang="fr-FR" sz="1200" dirty="0">
                <a:latin typeface="Comic Sans MS" panose="030F0702030302020204" pitchFamily="66" charset="0"/>
              </a:rPr>
              <a:t>va fournir aux élèves </a:t>
            </a:r>
            <a:r>
              <a:rPr lang="fr-FR" sz="1200" b="1" dirty="0">
                <a:latin typeface="Comic Sans MS" panose="030F0702030302020204" pitchFamily="66" charset="0"/>
              </a:rPr>
              <a:t>un bagage lexical et orthographique</a:t>
            </a:r>
            <a:r>
              <a:rPr lang="fr-FR" sz="1200" dirty="0">
                <a:latin typeface="Comic Sans MS" panose="030F0702030302020204" pitchFamily="66" charset="0"/>
              </a:rPr>
              <a:t> portant sur des thèmes récurrents (les couleurs, l'école, le printemps, etc.). </a:t>
            </a:r>
          </a:p>
          <a:p>
            <a:pPr algn="just"/>
            <a:endParaRPr lang="fr-FR" sz="1200" dirty="0">
              <a:latin typeface="Comic Sans MS" panose="030F0702030302020204" pitchFamily="66" charset="0"/>
            </a:endParaRPr>
          </a:p>
          <a:p>
            <a:pPr algn="just"/>
            <a:r>
              <a:rPr lang="fr-FR" sz="1200" dirty="0" smtClean="0">
                <a:solidFill>
                  <a:schemeClr val="accent6"/>
                </a:solidFill>
                <a:latin typeface="Comic Sans MS" panose="030F0702030302020204" pitchFamily="66" charset="0"/>
              </a:rPr>
              <a:t>5</a:t>
            </a:r>
            <a:r>
              <a:rPr lang="fr-FR" sz="1200" dirty="0">
                <a:solidFill>
                  <a:schemeClr val="accent6"/>
                </a:solidFill>
                <a:latin typeface="Comic Sans MS" panose="030F0702030302020204" pitchFamily="66" charset="0"/>
              </a:rPr>
              <a:t>.  Le bac de lecture </a:t>
            </a:r>
            <a:r>
              <a:rPr lang="fr-FR" sz="1200" dirty="0">
                <a:latin typeface="Comic Sans MS" panose="030F0702030302020204" pitchFamily="66" charset="0"/>
              </a:rPr>
              <a:t>: Il comporte des outils qui seront utiles en lecture mais également en écriture (mémorisation de l'orthographe des mots). On peut y trouver : </a:t>
            </a:r>
          </a:p>
          <a:p>
            <a:pPr marL="361950" indent="-171450" algn="just">
              <a:buFont typeface="Wingdings" panose="05000000000000000000" pitchFamily="2" charset="2"/>
              <a:buChar char="§"/>
            </a:pPr>
            <a:r>
              <a:rPr lang="fr-FR" sz="1200" dirty="0" smtClean="0">
                <a:latin typeface="Comic Sans MS" panose="030F0702030302020204" pitchFamily="66" charset="0"/>
              </a:rPr>
              <a:t>des </a:t>
            </a:r>
            <a:r>
              <a:rPr lang="fr-FR" sz="1200" b="1" dirty="0">
                <a:latin typeface="Comic Sans MS" panose="030F0702030302020204" pitchFamily="66" charset="0"/>
              </a:rPr>
              <a:t>sabliers </a:t>
            </a:r>
            <a:r>
              <a:rPr lang="fr-FR" sz="1200" b="1" dirty="0" smtClean="0">
                <a:latin typeface="Comic Sans MS" panose="030F0702030302020204" pitchFamily="66" charset="0"/>
              </a:rPr>
              <a:t>et chronomètres </a:t>
            </a:r>
            <a:r>
              <a:rPr lang="fr-FR" sz="1200" dirty="0">
                <a:latin typeface="Comic Sans MS" panose="030F0702030302020204" pitchFamily="66" charset="0"/>
              </a:rPr>
              <a:t>(lecture fluence, reconnaissance rapide de mots) ;</a:t>
            </a:r>
          </a:p>
          <a:p>
            <a:pPr marL="361950" indent="-171450" algn="just">
              <a:buFont typeface="Wingdings" panose="05000000000000000000" pitchFamily="2" charset="2"/>
              <a:buChar char="§"/>
            </a:pPr>
            <a:r>
              <a:rPr lang="fr-FR" sz="1200" dirty="0" smtClean="0">
                <a:latin typeface="Comic Sans MS" panose="030F0702030302020204" pitchFamily="66" charset="0"/>
              </a:rPr>
              <a:t>des </a:t>
            </a:r>
            <a:r>
              <a:rPr lang="fr-FR" sz="1200" b="1" dirty="0">
                <a:latin typeface="Comic Sans MS" panose="030F0702030302020204" pitchFamily="66" charset="0"/>
              </a:rPr>
              <a:t>yeux de lecture </a:t>
            </a:r>
            <a:r>
              <a:rPr lang="fr-FR" sz="1200" dirty="0">
                <a:latin typeface="Comic Sans MS" panose="030F0702030302020204" pitchFamily="66" charset="0"/>
              </a:rPr>
              <a:t>(lecture suivie) et des </a:t>
            </a:r>
            <a:r>
              <a:rPr lang="fr-FR" sz="1200" b="1" dirty="0">
                <a:latin typeface="Comic Sans MS" panose="030F0702030302020204" pitchFamily="66" charset="0"/>
              </a:rPr>
              <a:t>tentacules</a:t>
            </a:r>
            <a:r>
              <a:rPr lang="fr-FR" sz="1200" dirty="0">
                <a:latin typeface="Comic Sans MS" panose="030F0702030302020204" pitchFamily="66" charset="0"/>
              </a:rPr>
              <a:t> (reconnaissance de mots outils ou autres) ; </a:t>
            </a:r>
          </a:p>
          <a:p>
            <a:pPr marL="361950" indent="-171450" algn="just">
              <a:buFont typeface="Wingdings" panose="05000000000000000000" pitchFamily="2" charset="2"/>
              <a:buChar char="§"/>
            </a:pPr>
            <a:r>
              <a:rPr lang="fr-FR" sz="1200" dirty="0" smtClean="0">
                <a:latin typeface="Comic Sans MS" panose="030F0702030302020204" pitchFamily="66" charset="0"/>
              </a:rPr>
              <a:t>des </a:t>
            </a:r>
            <a:r>
              <a:rPr lang="fr-FR" sz="1200" b="1" dirty="0">
                <a:latin typeface="Comic Sans MS" panose="030F0702030302020204" pitchFamily="66" charset="0"/>
              </a:rPr>
              <a:t>guides de lecture</a:t>
            </a:r>
            <a:r>
              <a:rPr lang="fr-FR" sz="1200" dirty="0">
                <a:latin typeface="Comic Sans MS" panose="030F0702030302020204" pitchFamily="66" charset="0"/>
              </a:rPr>
              <a:t>, avec ou sans aide pour les sons complexes (lecture suivie).</a:t>
            </a:r>
          </a:p>
          <a:p>
            <a:pPr algn="just"/>
            <a:endParaRPr lang="fr-FR" sz="1200" dirty="0">
              <a:latin typeface="Comic Sans MS" panose="030F0702030302020204" pitchFamily="66" charset="0"/>
            </a:endParaRPr>
          </a:p>
          <a:p>
            <a:pPr algn="just"/>
            <a:r>
              <a:rPr lang="fr-FR" sz="1200" dirty="0" smtClean="0">
                <a:solidFill>
                  <a:schemeClr val="accent6"/>
                </a:solidFill>
                <a:latin typeface="Comic Sans MS" panose="030F0702030302020204" pitchFamily="66" charset="0"/>
              </a:rPr>
              <a:t>6</a:t>
            </a:r>
            <a:r>
              <a:rPr lang="fr-FR" sz="1200" dirty="0">
                <a:solidFill>
                  <a:schemeClr val="accent6"/>
                </a:solidFill>
                <a:latin typeface="Comic Sans MS" panose="030F0702030302020204" pitchFamily="66" charset="0"/>
              </a:rPr>
              <a:t>.  Les ouvrages </a:t>
            </a:r>
            <a:r>
              <a:rPr lang="fr-FR" sz="1200" dirty="0">
                <a:latin typeface="Comic Sans MS" panose="030F0702030302020204" pitchFamily="66" charset="0"/>
              </a:rPr>
              <a:t>: Ils permettent aux élèves de produire des textes plus riches au niveau lexical et dans </a:t>
            </a:r>
            <a:r>
              <a:rPr lang="fr-FR" sz="1200" dirty="0" smtClean="0">
                <a:latin typeface="Comic Sans MS" panose="030F0702030302020204" pitchFamily="66" charset="0"/>
              </a:rPr>
              <a:t>lesquels </a:t>
            </a:r>
            <a:r>
              <a:rPr lang="fr-FR" sz="1200" dirty="0">
                <a:latin typeface="Comic Sans MS" panose="030F0702030302020204" pitchFamily="66" charset="0"/>
              </a:rPr>
              <a:t>l'orthographe des mots sera la plus exacte possible. Pour se faire, plusieurs ouvrages seront proposés aux élèves </a:t>
            </a:r>
            <a:r>
              <a:rPr lang="fr-FR" sz="1200" dirty="0" smtClean="0">
                <a:latin typeface="Comic Sans MS" panose="030F0702030302020204" pitchFamily="66" charset="0"/>
              </a:rPr>
              <a:t>:</a:t>
            </a:r>
            <a:endParaRPr lang="fr-FR" sz="1200" dirty="0">
              <a:latin typeface="Comic Sans MS" panose="030F0702030302020204" pitchFamily="66" charset="0"/>
            </a:endParaRPr>
          </a:p>
          <a:p>
            <a:pPr marL="361950" indent="-171450" algn="just">
              <a:buFont typeface="Wingdings" panose="05000000000000000000" pitchFamily="2" charset="2"/>
              <a:buChar char="§"/>
            </a:pPr>
            <a:r>
              <a:rPr lang="fr-FR" sz="1200" dirty="0" smtClean="0">
                <a:latin typeface="Comic Sans MS" panose="030F0702030302020204" pitchFamily="66" charset="0"/>
              </a:rPr>
              <a:t>les </a:t>
            </a:r>
            <a:r>
              <a:rPr lang="fr-FR" sz="1200" b="1" dirty="0">
                <a:latin typeface="Comic Sans MS" panose="030F0702030302020204" pitchFamily="66" charset="0"/>
              </a:rPr>
              <a:t>dictionnaires classiques </a:t>
            </a:r>
            <a:r>
              <a:rPr lang="fr-FR" sz="1200" dirty="0">
                <a:latin typeface="Comic Sans MS" panose="030F0702030302020204" pitchFamily="66" charset="0"/>
              </a:rPr>
              <a:t>(recherche de définitions et/ou vérification de l'orthographe de mots connus) </a:t>
            </a:r>
            <a:r>
              <a:rPr lang="fr-FR" sz="1200" dirty="0" smtClean="0">
                <a:latin typeface="Comic Sans MS" panose="030F0702030302020204" pitchFamily="66" charset="0"/>
              </a:rPr>
              <a:t>;</a:t>
            </a:r>
            <a:endParaRPr lang="fr-FR" sz="1200" dirty="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3314" name="Picture 2" descr="Le coin LECTURE / ECRI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27" y="918051"/>
            <a:ext cx="230507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Le coin LECTURE / ECRI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01" y="918051"/>
            <a:ext cx="197080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Le coin LECTURE / ECRI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1801" y="738051"/>
            <a:ext cx="1113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Le coin LECTURE / ECRI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1" y="4759240"/>
            <a:ext cx="121411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Le coin LECTURE / ECRI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6350" y="5119240"/>
            <a:ext cx="16230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Le coin LECTURE / ECRI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6558" y="4759240"/>
            <a:ext cx="12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Le coin LECTURE / ECRITU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6577" y="4759240"/>
            <a:ext cx="1108965"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Le coin LECTURE / ECRITU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5561" y="4746187"/>
            <a:ext cx="139732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a:t>
            </a:r>
            <a:endParaRPr lang="fr-FR" sz="2000" dirty="0">
              <a:solidFill>
                <a:schemeClr val="tx1"/>
              </a:solidFill>
              <a:latin typeface="MTF Hello Again" panose="02000500000000000000" pitchFamily="2"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2461376029"/>
              </p:ext>
            </p:extLst>
          </p:nvPr>
        </p:nvGraphicFramePr>
        <p:xfrm>
          <a:off x="398789" y="761327"/>
          <a:ext cx="6031390" cy="2655316"/>
        </p:xfrm>
        <a:graphic>
          <a:graphicData uri="http://schemas.openxmlformats.org/drawingml/2006/table">
            <a:tbl>
              <a:tblPr firstRow="1" bandRow="1">
                <a:tableStyleId>{93296810-A885-4BE3-A3E7-6D5BEEA58F35}</a:tableStyleId>
              </a:tblPr>
              <a:tblGrid>
                <a:gridCol w="991390"/>
                <a:gridCol w="1260000"/>
                <a:gridCol w="1260000"/>
                <a:gridCol w="1260000"/>
                <a:gridCol w="1260000"/>
              </a:tblGrid>
              <a:tr h="0">
                <a:tc>
                  <a:txBody>
                    <a:bodyPr/>
                    <a:lstStyle/>
                    <a:p>
                      <a:endParaRPr lang="fr-FR" sz="1000" dirty="0">
                        <a:effectLst/>
                        <a:latin typeface="Comic Sans MS" panose="030F0702030302020204" pitchFamily="66" charset="0"/>
                      </a:endParaRPr>
                    </a:p>
                  </a:txBody>
                  <a:tcPr anchor="ctr"/>
                </a:tc>
                <a:tc>
                  <a:txBody>
                    <a:bodyPr/>
                    <a:lstStyle/>
                    <a:p>
                      <a:pPr marL="2540" algn="ctr">
                        <a:lnSpc>
                          <a:spcPct val="115000"/>
                        </a:lnSpc>
                        <a:spcAft>
                          <a:spcPts val="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Lundi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a:txBody>
                    <a:bodyPr/>
                    <a:lstStyle/>
                    <a:p>
                      <a:pPr marL="2540" algn="ctr">
                        <a:lnSpc>
                          <a:spcPct val="115000"/>
                        </a:lnSpc>
                        <a:spcAft>
                          <a:spcPts val="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Mardi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a:txBody>
                    <a:bodyPr/>
                    <a:lstStyle/>
                    <a:p>
                      <a:pPr marL="2540" algn="ctr">
                        <a:lnSpc>
                          <a:spcPct val="115000"/>
                        </a:lnSpc>
                        <a:spcAft>
                          <a:spcPts val="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Jeudi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a:txBody>
                    <a:bodyPr/>
                    <a:lstStyle/>
                    <a:p>
                      <a:pPr marL="2540" algn="ctr">
                        <a:lnSpc>
                          <a:spcPct val="115000"/>
                        </a:lnSpc>
                        <a:spcAft>
                          <a:spcPts val="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Vendredi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r>
              <a:tr h="0">
                <a:tc>
                  <a:txBody>
                    <a:bodyPr/>
                    <a:lstStyle/>
                    <a:p>
                      <a:pPr marL="2540" algn="ctr">
                        <a:lnSpc>
                          <a:spcPct val="115000"/>
                        </a:lnSpc>
                        <a:spcAft>
                          <a:spcPts val="0"/>
                        </a:spcAft>
                      </a:pPr>
                      <a:r>
                        <a:rPr lang="fr-FR" sz="1000" dirty="0">
                          <a:effectLst/>
                          <a:latin typeface="Comic Sans MS" panose="030F0702030302020204" pitchFamily="66" charset="0"/>
                        </a:rPr>
                        <a:t>Matin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gridSpan="4">
                  <a:txBody>
                    <a:bodyPr/>
                    <a:lstStyle/>
                    <a:p>
                      <a:pPr marL="2540" algn="ctr">
                        <a:lnSpc>
                          <a:spcPct val="115000"/>
                        </a:lnSpc>
                        <a:spcAft>
                          <a:spcPts val="0"/>
                        </a:spcAft>
                      </a:pPr>
                      <a:r>
                        <a:rPr lang="fr-FR" sz="1000" dirty="0">
                          <a:effectLst/>
                          <a:latin typeface="Comic Sans MS" panose="030F0702030302020204" pitchFamily="66" charset="0"/>
                        </a:rPr>
                        <a:t>Accueil : </a:t>
                      </a:r>
                      <a:r>
                        <a:rPr lang="fr-FR" sz="1000" dirty="0" smtClean="0">
                          <a:effectLst/>
                          <a:latin typeface="Comic Sans MS" panose="030F0702030302020204" pitchFamily="66" charset="0"/>
                        </a:rPr>
                        <a:t>8h05</a:t>
                      </a:r>
                      <a:endParaRPr lang="fr-FR" sz="1000" dirty="0">
                        <a:effectLst/>
                        <a:latin typeface="Comic Sans MS" panose="030F0702030302020204" pitchFamily="66" charset="0"/>
                      </a:endParaRPr>
                    </a:p>
                    <a:p>
                      <a:pPr marL="2540" algn="ctr">
                        <a:lnSpc>
                          <a:spcPct val="115000"/>
                        </a:lnSpc>
                        <a:spcAft>
                          <a:spcPts val="0"/>
                        </a:spcAft>
                      </a:pPr>
                      <a:r>
                        <a:rPr lang="fr-FR" sz="1000" dirty="0">
                          <a:effectLst/>
                          <a:latin typeface="Comic Sans MS" panose="030F0702030302020204" pitchFamily="66" charset="0"/>
                        </a:rPr>
                        <a:t>Entrée en classe : </a:t>
                      </a:r>
                      <a:r>
                        <a:rPr lang="fr-FR" sz="1000" dirty="0" smtClean="0">
                          <a:effectLst/>
                          <a:latin typeface="Comic Sans MS" panose="030F0702030302020204" pitchFamily="66" charset="0"/>
                        </a:rPr>
                        <a:t>8h15</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marL="2540" algn="ctr">
                        <a:lnSpc>
                          <a:spcPct val="115000"/>
                        </a:lnSpc>
                        <a:spcAft>
                          <a:spcPts val="0"/>
                        </a:spcAft>
                      </a:pPr>
                      <a:r>
                        <a:rPr lang="fr-FR" sz="1000">
                          <a:effectLst/>
                          <a:latin typeface="Comic Sans MS" panose="030F0702030302020204" pitchFamily="66" charset="0"/>
                        </a:rPr>
                        <a:t>Récréation</a:t>
                      </a:r>
                      <a:endParaRPr lang="fr-FR" sz="100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gridSpan="4">
                  <a:txBody>
                    <a:bodyPr/>
                    <a:lstStyle/>
                    <a:p>
                      <a:pPr marL="2540" algn="ctr">
                        <a:lnSpc>
                          <a:spcPct val="115000"/>
                        </a:lnSpc>
                        <a:spcAft>
                          <a:spcPts val="0"/>
                        </a:spcAft>
                      </a:pPr>
                      <a:r>
                        <a:rPr lang="fr-FR" sz="1000" dirty="0" smtClean="0">
                          <a:effectLst/>
                          <a:latin typeface="Comic Sans MS" panose="030F0702030302020204" pitchFamily="66" charset="0"/>
                        </a:rPr>
                        <a:t>10h00 </a:t>
                      </a:r>
                      <a:r>
                        <a:rPr lang="fr-FR" sz="1000" dirty="0">
                          <a:effectLst/>
                          <a:latin typeface="Comic Sans MS" panose="030F0702030302020204" pitchFamily="66" charset="0"/>
                        </a:rPr>
                        <a:t>– </a:t>
                      </a:r>
                      <a:r>
                        <a:rPr lang="fr-FR" sz="1000" dirty="0" smtClean="0">
                          <a:effectLst/>
                          <a:latin typeface="Comic Sans MS" panose="030F0702030302020204" pitchFamily="66" charset="0"/>
                        </a:rPr>
                        <a:t>10h20</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marL="2540" algn="ctr">
                        <a:lnSpc>
                          <a:spcPct val="115000"/>
                        </a:lnSpc>
                        <a:spcAft>
                          <a:spcPts val="0"/>
                        </a:spcAft>
                      </a:pPr>
                      <a:r>
                        <a:rPr lang="fr-FR" sz="1000">
                          <a:effectLst/>
                          <a:latin typeface="Comic Sans MS" panose="030F0702030302020204" pitchFamily="66" charset="0"/>
                        </a:rPr>
                        <a:t>Matin</a:t>
                      </a:r>
                      <a:endParaRPr lang="fr-FR" sz="100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gridSpan="4">
                  <a:txBody>
                    <a:bodyPr/>
                    <a:lstStyle/>
                    <a:p>
                      <a:pPr marL="2540" algn="ctr">
                        <a:lnSpc>
                          <a:spcPct val="115000"/>
                        </a:lnSpc>
                        <a:spcAft>
                          <a:spcPts val="0"/>
                        </a:spcAft>
                      </a:pPr>
                      <a:r>
                        <a:rPr lang="fr-FR" sz="1000" dirty="0" smtClean="0">
                          <a:effectLst/>
                          <a:latin typeface="Comic Sans MS" panose="030F0702030302020204" pitchFamily="66" charset="0"/>
                        </a:rPr>
                        <a:t>10h20 – 11h45</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marL="2540" algn="ctr">
                        <a:lnSpc>
                          <a:spcPct val="115000"/>
                        </a:lnSpc>
                        <a:spcAft>
                          <a:spcPts val="0"/>
                        </a:spcAft>
                      </a:pPr>
                      <a:r>
                        <a:rPr lang="fr-FR" sz="1000" dirty="0" smtClean="0">
                          <a:effectLst/>
                          <a:latin typeface="Comic Sans MS" panose="030F0702030302020204" pitchFamily="66" charset="0"/>
                        </a:rPr>
                        <a:t>Pause</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gridSpan="4">
                  <a:txBody>
                    <a:bodyPr/>
                    <a:lstStyle/>
                    <a:p>
                      <a:pPr marL="2540" algn="ctr">
                        <a:lnSpc>
                          <a:spcPct val="115000"/>
                        </a:lnSpc>
                        <a:spcAft>
                          <a:spcPts val="0"/>
                        </a:spcAft>
                      </a:pPr>
                      <a:r>
                        <a:rPr lang="fr-FR" sz="1000" dirty="0" smtClean="0">
                          <a:effectLst/>
                          <a:latin typeface="Comic Sans MS" panose="030F0702030302020204" pitchFamily="66" charset="0"/>
                        </a:rPr>
                        <a:t>11h45 </a:t>
                      </a:r>
                      <a:r>
                        <a:rPr lang="fr-FR" sz="1000" dirty="0">
                          <a:effectLst/>
                          <a:latin typeface="Comic Sans MS" panose="030F0702030302020204" pitchFamily="66" charset="0"/>
                        </a:rPr>
                        <a:t>– </a:t>
                      </a:r>
                      <a:r>
                        <a:rPr lang="fr-FR" sz="1000" dirty="0" smtClean="0">
                          <a:effectLst/>
                          <a:latin typeface="Comic Sans MS" panose="030F0702030302020204" pitchFamily="66" charset="0"/>
                        </a:rPr>
                        <a:t>13h35</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marL="2540" algn="ctr">
                        <a:lnSpc>
                          <a:spcPct val="115000"/>
                        </a:lnSpc>
                        <a:spcAft>
                          <a:spcPts val="0"/>
                        </a:spcAft>
                      </a:pPr>
                      <a:r>
                        <a:rPr lang="fr-FR" sz="1000" dirty="0">
                          <a:effectLst/>
                          <a:latin typeface="Comic Sans MS" panose="030F0702030302020204" pitchFamily="66" charset="0"/>
                        </a:rPr>
                        <a:t>Après-midi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gridSpan="4">
                  <a:txBody>
                    <a:bodyPr/>
                    <a:lstStyle/>
                    <a:p>
                      <a:pPr marL="2540" algn="ctr">
                        <a:lnSpc>
                          <a:spcPct val="115000"/>
                        </a:lnSpc>
                        <a:spcAft>
                          <a:spcPts val="0"/>
                        </a:spcAft>
                      </a:pPr>
                      <a:r>
                        <a:rPr lang="fr-FR" sz="1000" dirty="0">
                          <a:effectLst/>
                          <a:latin typeface="Comic Sans MS" panose="030F0702030302020204" pitchFamily="66" charset="0"/>
                        </a:rPr>
                        <a:t>Accueil : </a:t>
                      </a:r>
                      <a:r>
                        <a:rPr lang="fr-FR" sz="1000" dirty="0" smtClean="0">
                          <a:effectLst/>
                          <a:latin typeface="Comic Sans MS" panose="030F0702030302020204" pitchFamily="66" charset="0"/>
                        </a:rPr>
                        <a:t>13h35</a:t>
                      </a:r>
                      <a:endParaRPr lang="fr-FR" sz="1000" dirty="0">
                        <a:effectLst/>
                        <a:latin typeface="Comic Sans MS" panose="030F0702030302020204" pitchFamily="66" charset="0"/>
                      </a:endParaRPr>
                    </a:p>
                    <a:p>
                      <a:pPr marL="2540" algn="ctr">
                        <a:lnSpc>
                          <a:spcPct val="115000"/>
                        </a:lnSpc>
                        <a:spcAft>
                          <a:spcPts val="0"/>
                        </a:spcAft>
                      </a:pPr>
                      <a:r>
                        <a:rPr lang="fr-FR" sz="1000" dirty="0" smtClean="0">
                          <a:effectLst/>
                          <a:latin typeface="Comic Sans MS" panose="030F0702030302020204" pitchFamily="66" charset="0"/>
                        </a:rPr>
                        <a:t>Entrée en classe</a:t>
                      </a:r>
                      <a:r>
                        <a:rPr lang="fr-FR" sz="1000" baseline="0" dirty="0" smtClean="0">
                          <a:effectLst/>
                          <a:latin typeface="Comic Sans MS" panose="030F0702030302020204" pitchFamily="66" charset="0"/>
                        </a:rPr>
                        <a:t> : </a:t>
                      </a:r>
                      <a:r>
                        <a:rPr lang="fr-FR" sz="1000" dirty="0" smtClean="0">
                          <a:effectLst/>
                          <a:latin typeface="Comic Sans MS" panose="030F0702030302020204" pitchFamily="66" charset="0"/>
                        </a:rPr>
                        <a:t>13h45</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marL="2540" algn="ctr">
                        <a:lnSpc>
                          <a:spcPct val="115000"/>
                        </a:lnSpc>
                        <a:spcAft>
                          <a:spcPts val="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Récréation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gridSpan="4">
                  <a:txBody>
                    <a:bodyPr/>
                    <a:lstStyle/>
                    <a:p>
                      <a:pPr marL="2540" marR="0" lvl="0" indent="0" algn="ctr" defTabSz="685800" rtl="0" eaLnBrk="1" fontAlgn="auto" latinLnBrk="0" hangingPunct="1">
                        <a:lnSpc>
                          <a:spcPct val="115000"/>
                        </a:lnSpc>
                        <a:spcBef>
                          <a:spcPts val="0"/>
                        </a:spcBef>
                        <a:spcAft>
                          <a:spcPts val="0"/>
                        </a:spcAft>
                        <a:buClrTx/>
                        <a:buSzTx/>
                        <a:buFontTx/>
                        <a:buNone/>
                        <a:tabLst/>
                        <a:defRPr/>
                      </a:pPr>
                      <a:r>
                        <a:rPr lang="fr-FR" sz="1000" dirty="0" smtClean="0">
                          <a:effectLst/>
                          <a:latin typeface="Comic Sans MS" panose="030F0702030302020204" pitchFamily="66" charset="0"/>
                        </a:rPr>
                        <a:t>15h05 – 15h15</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marL="2540" marR="0" lvl="0" indent="0" algn="ctr" defTabSz="685800" rtl="0" eaLnBrk="1" fontAlgn="auto" latinLnBrk="0" hangingPunct="1">
                        <a:lnSpc>
                          <a:spcPct val="115000"/>
                        </a:lnSpc>
                        <a:spcBef>
                          <a:spcPts val="0"/>
                        </a:spcBef>
                        <a:spcAft>
                          <a:spcPts val="0"/>
                        </a:spcAft>
                        <a:buClrTx/>
                        <a:buSzTx/>
                        <a:buFontTx/>
                        <a:buNone/>
                        <a:tabLst/>
                        <a:defRPr/>
                      </a:pPr>
                      <a:r>
                        <a:rPr lang="fr-FR" sz="1000" dirty="0" smtClean="0">
                          <a:effectLst/>
                          <a:latin typeface="Comic Sans MS" panose="030F0702030302020204" pitchFamily="66" charset="0"/>
                        </a:rPr>
                        <a:t>Après-midi</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gridSpan="4">
                  <a:txBody>
                    <a:bodyPr/>
                    <a:lstStyle/>
                    <a:p>
                      <a:pPr marL="2540" marR="0" lvl="0" indent="0" algn="ctr" defTabSz="685800" rtl="0" eaLnBrk="1" fontAlgn="auto" latinLnBrk="0" hangingPunct="1">
                        <a:lnSpc>
                          <a:spcPct val="115000"/>
                        </a:lnSpc>
                        <a:spcBef>
                          <a:spcPts val="0"/>
                        </a:spcBef>
                        <a:spcAft>
                          <a:spcPts val="0"/>
                        </a:spcAft>
                        <a:buClrTx/>
                        <a:buSzTx/>
                        <a:buFontTx/>
                        <a:buNone/>
                        <a:tabLst/>
                        <a:defRPr/>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15h15-16h15</a:t>
                      </a:r>
                    </a:p>
                  </a:txBody>
                  <a:tcPr anchor="ct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marL="2540" algn="ctr">
                        <a:lnSpc>
                          <a:spcPct val="115000"/>
                        </a:lnSpc>
                        <a:spcAft>
                          <a:spcPts val="0"/>
                        </a:spcAft>
                      </a:pPr>
                      <a:r>
                        <a:rPr lang="fr-FR" sz="1000">
                          <a:effectLst/>
                          <a:latin typeface="Comic Sans MS" panose="030F0702030302020204" pitchFamily="66" charset="0"/>
                        </a:rPr>
                        <a:t>APC</a:t>
                      </a:r>
                      <a:endParaRPr lang="fr-FR" sz="100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a:txBody>
                    <a:bodyPr/>
                    <a:lstStyle/>
                    <a:p>
                      <a:pPr marL="2540" algn="ctr">
                        <a:lnSpc>
                          <a:spcPct val="115000"/>
                        </a:lnSpc>
                        <a:spcAft>
                          <a:spcPts val="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16h15-17h15</a:t>
                      </a:r>
                    </a:p>
                  </a:txBody>
                  <a:tcPr anchor="ctr"/>
                </a:tc>
                <a:tc>
                  <a:txBody>
                    <a:bodyPr/>
                    <a:lstStyle/>
                    <a:p>
                      <a:pPr marL="2540" algn="ctr">
                        <a:lnSpc>
                          <a:spcPct val="115000"/>
                        </a:lnSpc>
                        <a:spcAft>
                          <a:spcPts val="0"/>
                        </a:spcAft>
                      </a:pP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c>
                  <a:txBody>
                    <a:bodyPr/>
                    <a:lstStyle/>
                    <a:p>
                      <a:pPr marL="2540" algn="ctr">
                        <a:lnSpc>
                          <a:spcPct val="115000"/>
                        </a:lnSpc>
                        <a:spcAft>
                          <a:spcPts val="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16h15-17h15</a:t>
                      </a:r>
                    </a:p>
                  </a:txBody>
                  <a:tcPr anchor="ctr"/>
                </a:tc>
                <a:tc>
                  <a:txBody>
                    <a:bodyPr/>
                    <a:lstStyle/>
                    <a:p>
                      <a:pPr marL="2540" algn="ctr">
                        <a:lnSpc>
                          <a:spcPct val="115000"/>
                        </a:lnSpc>
                        <a:spcAft>
                          <a:spcPts val="0"/>
                        </a:spcAft>
                      </a:pP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anchor="ctr"/>
                </a:tc>
              </a:tr>
            </a:tbl>
          </a:graphicData>
        </a:graphic>
      </p:graphicFrame>
      <p:sp>
        <p:nvSpPr>
          <p:cNvPr id="8" name="Rectangle 7"/>
          <p:cNvSpPr/>
          <p:nvPr/>
        </p:nvSpPr>
        <p:spPr>
          <a:xfrm>
            <a:off x="2266830" y="207970"/>
            <a:ext cx="2295308" cy="487506"/>
          </a:xfrm>
          <a:prstGeom prst="rect">
            <a:avLst/>
          </a:prstGeom>
        </p:spPr>
        <p:txBody>
          <a:bodyPr wrap="none">
            <a:spAutoFit/>
          </a:bodyPr>
          <a:lstStyle/>
          <a:p>
            <a:pPr marL="2540" algn="ctr">
              <a:lnSpc>
                <a:spcPct val="107000"/>
              </a:lnSpc>
              <a:spcAft>
                <a:spcPts val="500"/>
              </a:spcAft>
            </a:pPr>
            <a:r>
              <a:rPr lang="fr-FR" sz="2400" dirty="0" smtClean="0">
                <a:effectLst/>
                <a:latin typeface="MTF Hello Again" panose="02000500000000000000" pitchFamily="2" charset="0"/>
                <a:ea typeface="Calibri" panose="020F0502020204030204" pitchFamily="34" charset="0"/>
                <a:cs typeface="Times New Roman" panose="02020603050405020304" pitchFamily="18" charset="0"/>
              </a:rPr>
              <a:t>Horai</a:t>
            </a:r>
            <a:r>
              <a:rPr lang="fr-FR" sz="2400" dirty="0" smtClean="0">
                <a:latin typeface="MTF Hello Again" panose="02000500000000000000" pitchFamily="2" charset="0"/>
                <a:ea typeface="Calibri" panose="020F0502020204030204" pitchFamily="34" charset="0"/>
                <a:cs typeface="Times New Roman" panose="02020603050405020304" pitchFamily="18" charset="0"/>
              </a:rPr>
              <a:t>res</a:t>
            </a:r>
            <a:r>
              <a:rPr lang="fr-FR" sz="2400" dirty="0" smtClean="0">
                <a:effectLst/>
                <a:latin typeface="MTF Hello Again" panose="02000500000000000000" pitchFamily="2" charset="0"/>
                <a:ea typeface="Calibri" panose="020F0502020204030204" pitchFamily="34" charset="0"/>
                <a:cs typeface="Times New Roman" panose="02020603050405020304" pitchFamily="18" charset="0"/>
              </a:rPr>
              <a:t> de l’école</a:t>
            </a:r>
            <a:endParaRPr lang="fr-FR" sz="1100" dirty="0">
              <a:effectLst/>
              <a:latin typeface="MTF Hello Again" panose="02000500000000000000" pitchFamily="2" charset="0"/>
              <a:ea typeface="Calibri" panose="020F0502020204030204" pitchFamily="34" charset="0"/>
              <a:cs typeface="Times New Roman" panose="02020603050405020304" pitchFamily="18" charset="0"/>
            </a:endParaRPr>
          </a:p>
        </p:txBody>
      </p:sp>
      <p:sp>
        <p:nvSpPr>
          <p:cNvPr id="9" name="Rectangle 8"/>
          <p:cNvSpPr/>
          <p:nvPr/>
        </p:nvSpPr>
        <p:spPr>
          <a:xfrm>
            <a:off x="2137466" y="3588434"/>
            <a:ext cx="2544350" cy="487506"/>
          </a:xfrm>
          <a:prstGeom prst="rect">
            <a:avLst/>
          </a:prstGeom>
        </p:spPr>
        <p:txBody>
          <a:bodyPr wrap="none">
            <a:spAutoFit/>
          </a:bodyPr>
          <a:lstStyle/>
          <a:p>
            <a:pPr marL="2540" algn="ctr">
              <a:lnSpc>
                <a:spcPct val="107000"/>
              </a:lnSpc>
              <a:spcAft>
                <a:spcPts val="500"/>
              </a:spcAft>
            </a:pPr>
            <a:r>
              <a:rPr lang="fr-FR" sz="2400" dirty="0" smtClean="0">
                <a:effectLst/>
                <a:latin typeface="MTF Hello Again" panose="02000500000000000000" pitchFamily="2" charset="0"/>
                <a:ea typeface="Calibri" panose="020F0502020204030204" pitchFamily="34" charset="0"/>
                <a:cs typeface="Times New Roman" panose="02020603050405020304" pitchFamily="18" charset="0"/>
              </a:rPr>
              <a:t>Tableau des services</a:t>
            </a:r>
            <a:endParaRPr lang="fr-FR" sz="1100" dirty="0">
              <a:effectLst/>
              <a:latin typeface="MTF Hello Again" panose="02000500000000000000" pitchFamily="2" charset="0"/>
              <a:ea typeface="Calibri" panose="020F0502020204030204" pitchFamily="34" charset="0"/>
              <a:cs typeface="Times New Roman" panose="02020603050405020304" pitchFamily="18"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529005179"/>
              </p:ext>
            </p:extLst>
          </p:nvPr>
        </p:nvGraphicFramePr>
        <p:xfrm>
          <a:off x="398788" y="4152227"/>
          <a:ext cx="6021707" cy="1011274"/>
        </p:xfrm>
        <a:graphic>
          <a:graphicData uri="http://schemas.openxmlformats.org/drawingml/2006/table">
            <a:tbl>
              <a:tblPr firstRow="1" bandRow="1">
                <a:tableStyleId>{5C22544A-7EE6-4342-B048-85BDC9FD1C3A}</a:tableStyleId>
              </a:tblPr>
              <a:tblGrid>
                <a:gridCol w="991862"/>
                <a:gridCol w="1247775"/>
                <a:gridCol w="1295400"/>
                <a:gridCol w="1266825"/>
                <a:gridCol w="1219845"/>
              </a:tblGrid>
              <a:tr h="0">
                <a:tc>
                  <a:txBody>
                    <a:bodyPr/>
                    <a:lstStyle/>
                    <a:p>
                      <a:endParaRPr lang="fr-FR" sz="1000" dirty="0">
                        <a:effectLst/>
                        <a:latin typeface="Comic Sans MS" panose="030F0702030302020204" pitchFamily="66" charset="0"/>
                      </a:endParaRPr>
                    </a:p>
                  </a:txBody>
                  <a:tcPr marL="83465" marR="83465" marT="41732" marB="41732" anchor="ctr"/>
                </a:tc>
                <a:tc>
                  <a:txBody>
                    <a:bodyPr/>
                    <a:lstStyle/>
                    <a:p>
                      <a:pPr algn="ctr">
                        <a:lnSpc>
                          <a:spcPct val="107000"/>
                        </a:lnSpc>
                        <a:spcAft>
                          <a:spcPts val="80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Lundi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83465" marR="83465" marT="41732" marB="41732" anchor="ctr"/>
                </a:tc>
                <a:tc>
                  <a:txBody>
                    <a:bodyPr/>
                    <a:lstStyle/>
                    <a:p>
                      <a:pPr algn="ctr">
                        <a:lnSpc>
                          <a:spcPct val="107000"/>
                        </a:lnSpc>
                        <a:spcAft>
                          <a:spcPts val="80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Mardi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83465" marR="83465" marT="41732" marB="41732" anchor="ctr"/>
                </a:tc>
                <a:tc>
                  <a:txBody>
                    <a:bodyPr/>
                    <a:lstStyle/>
                    <a:p>
                      <a:pPr algn="ctr">
                        <a:lnSpc>
                          <a:spcPct val="107000"/>
                        </a:lnSpc>
                        <a:spcAft>
                          <a:spcPts val="80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Jeudi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83465" marR="83465" marT="41732" marB="41732" anchor="ctr"/>
                </a:tc>
                <a:tc>
                  <a:txBody>
                    <a:bodyPr/>
                    <a:lstStyle/>
                    <a:p>
                      <a:pPr algn="ctr">
                        <a:lnSpc>
                          <a:spcPct val="107000"/>
                        </a:lnSpc>
                        <a:spcAft>
                          <a:spcPts val="800"/>
                        </a:spcAft>
                      </a:pPr>
                      <a:r>
                        <a:rPr lang="fr-FR" sz="1000" dirty="0" smtClean="0">
                          <a:effectLst/>
                          <a:latin typeface="Comic Sans MS" panose="030F0702030302020204" pitchFamily="66" charset="0"/>
                          <a:ea typeface="Calibri" panose="020F0502020204030204" pitchFamily="34" charset="0"/>
                          <a:cs typeface="Times New Roman" panose="02020603050405020304" pitchFamily="18" charset="0"/>
                        </a:rPr>
                        <a:t>Vendredi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83465" marR="83465" marT="41732" marB="41732" anchor="ctr"/>
                </a:tc>
              </a:tr>
              <a:tr h="0">
                <a:tc>
                  <a:txBody>
                    <a:bodyPr/>
                    <a:lstStyle/>
                    <a:p>
                      <a:pPr algn="ctr">
                        <a:lnSpc>
                          <a:spcPct val="107000"/>
                        </a:lnSpc>
                        <a:spcAft>
                          <a:spcPts val="800"/>
                        </a:spcAft>
                      </a:pPr>
                      <a:r>
                        <a:rPr lang="fr-FR" sz="1000" dirty="0">
                          <a:effectLst/>
                        </a:rPr>
                        <a:t> </a:t>
                      </a:r>
                      <a:r>
                        <a:rPr lang="fr-FR" sz="1000" dirty="0" smtClean="0">
                          <a:effectLst/>
                          <a:latin typeface="Comic Sans MS" panose="030F0702030302020204" pitchFamily="66" charset="0"/>
                        </a:rPr>
                        <a:t>Matin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tc>
                <a:tc gridSpan="4">
                  <a:txBody>
                    <a:bodyPr/>
                    <a:lstStyle/>
                    <a:p>
                      <a:pPr marL="2540" algn="ctr">
                        <a:lnSpc>
                          <a:spcPct val="115000"/>
                        </a:lnSpc>
                        <a:spcAft>
                          <a:spcPts val="0"/>
                        </a:spcAft>
                      </a:pPr>
                      <a:r>
                        <a:rPr lang="fr-FR" sz="1000" dirty="0">
                          <a:effectLst/>
                          <a:latin typeface="Comic Sans MS" panose="030F0702030302020204" pitchFamily="66" charset="0"/>
                        </a:rPr>
                        <a:t>Accueil : </a:t>
                      </a:r>
                      <a:r>
                        <a:rPr lang="fr-FR" sz="1000" dirty="0" smtClean="0">
                          <a:effectLst/>
                          <a:latin typeface="Comic Sans MS" panose="030F0702030302020204" pitchFamily="66" charset="0"/>
                        </a:rPr>
                        <a:t>8h05 </a:t>
                      </a:r>
                      <a:r>
                        <a:rPr lang="fr-FR" sz="1000" dirty="0">
                          <a:effectLst/>
                          <a:latin typeface="Comic Sans MS" panose="030F0702030302020204" pitchFamily="66" charset="0"/>
                        </a:rPr>
                        <a:t>– </a:t>
                      </a:r>
                      <a:r>
                        <a:rPr lang="fr-FR" sz="1000" dirty="0" smtClean="0">
                          <a:effectLst/>
                          <a:latin typeface="Comic Sans MS" panose="030F0702030302020204" pitchFamily="66" charset="0"/>
                        </a:rPr>
                        <a:t>8h15</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83465" marR="83465" marT="41732" marB="41732" anchor="ct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algn="ctr">
                        <a:lnSpc>
                          <a:spcPct val="107000"/>
                        </a:lnSpc>
                        <a:spcAft>
                          <a:spcPts val="800"/>
                        </a:spcAft>
                      </a:pPr>
                      <a:r>
                        <a:rPr lang="fr-FR" sz="1000" dirty="0">
                          <a:effectLst/>
                        </a:rPr>
                        <a:t> </a:t>
                      </a:r>
                      <a:r>
                        <a:rPr lang="fr-FR" sz="1000" dirty="0" smtClean="0">
                          <a:effectLst/>
                          <a:latin typeface="Comic Sans MS" panose="030F0702030302020204" pitchFamily="66" charset="0"/>
                        </a:rPr>
                        <a:t>Récréation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tc>
                <a:tc>
                  <a:txBody>
                    <a:bodyPr/>
                    <a:lstStyle/>
                    <a:p>
                      <a:pPr marL="2540" marR="0" lvl="0" indent="0" algn="ctr" defTabSz="685800" rtl="0" eaLnBrk="1" fontAlgn="auto" latinLnBrk="0" hangingPunct="1">
                        <a:lnSpc>
                          <a:spcPct val="115000"/>
                        </a:lnSpc>
                        <a:spcBef>
                          <a:spcPts val="0"/>
                        </a:spcBef>
                        <a:spcAft>
                          <a:spcPts val="0"/>
                        </a:spcAft>
                        <a:buClrTx/>
                        <a:buSzTx/>
                        <a:buFontTx/>
                        <a:buNone/>
                        <a:tabLst/>
                        <a:defRPr/>
                      </a:pPr>
                      <a:r>
                        <a:rPr lang="fr-FR" sz="1000" dirty="0" smtClean="0">
                          <a:effectLst/>
                          <a:latin typeface="Comic Sans MS" panose="030F0702030302020204" pitchFamily="66" charset="0"/>
                        </a:rPr>
                        <a:t> 10h00 - 10h20</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83465" marR="83465" marT="41732" marB="41732" anchor="ctr"/>
                </a:tc>
                <a:tc>
                  <a:txBody>
                    <a:bodyPr/>
                    <a:lstStyle/>
                    <a:p>
                      <a:endParaRPr lang="fr-FR" dirty="0"/>
                    </a:p>
                  </a:txBody>
                  <a:tcPr marL="83465" marR="83465" marT="41732" marB="41732" anchor="ctr"/>
                </a:tc>
                <a:tc>
                  <a:txBody>
                    <a:bodyPr/>
                    <a:lstStyle/>
                    <a:p>
                      <a:endParaRPr lang="fr-FR" dirty="0"/>
                    </a:p>
                  </a:txBody>
                  <a:tcPr marL="83465" marR="83465" marT="41732" marB="41732" anchor="ctr"/>
                </a:tc>
                <a:tc>
                  <a:txBody>
                    <a:bodyPr/>
                    <a:lstStyle/>
                    <a:p>
                      <a:pPr algn="ctr"/>
                      <a:r>
                        <a:rPr lang="fr-FR" sz="1000" dirty="0" smtClean="0">
                          <a:latin typeface="Comic Sans MS" panose="030F0702030302020204" pitchFamily="66" charset="0"/>
                        </a:rPr>
                        <a:t>10h00 - 10h20</a:t>
                      </a:r>
                    </a:p>
                  </a:txBody>
                  <a:tcPr marL="83465" marR="83465" marT="41732" marB="41732" anchor="ctr"/>
                </a:tc>
              </a:tr>
              <a:tr h="0">
                <a:tc>
                  <a:txBody>
                    <a:bodyPr/>
                    <a:lstStyle/>
                    <a:p>
                      <a:pPr algn="ctr">
                        <a:lnSpc>
                          <a:spcPct val="107000"/>
                        </a:lnSpc>
                        <a:spcAft>
                          <a:spcPts val="800"/>
                        </a:spcAft>
                      </a:pPr>
                      <a:r>
                        <a:rPr lang="fr-FR" sz="1000" dirty="0">
                          <a:effectLst/>
                        </a:rPr>
                        <a:t> </a:t>
                      </a:r>
                      <a:r>
                        <a:rPr lang="fr-FR" sz="1000" dirty="0" smtClean="0">
                          <a:effectLst/>
                          <a:latin typeface="Comic Sans MS" panose="030F0702030302020204" pitchFamily="66" charset="0"/>
                        </a:rPr>
                        <a:t>Après-midi</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tc>
                <a:tc gridSpan="4">
                  <a:txBody>
                    <a:bodyPr/>
                    <a:lstStyle/>
                    <a:p>
                      <a:pPr algn="ctr">
                        <a:lnSpc>
                          <a:spcPct val="107000"/>
                        </a:lnSpc>
                        <a:spcAft>
                          <a:spcPts val="800"/>
                        </a:spcAft>
                      </a:pPr>
                      <a:r>
                        <a:rPr lang="fr-FR" sz="1000" dirty="0" smtClean="0">
                          <a:effectLst/>
                          <a:latin typeface="Comic Sans MS" panose="030F0702030302020204" pitchFamily="66" charset="0"/>
                        </a:rPr>
                        <a:t>15h05-15h15</a:t>
                      </a:r>
                      <a:r>
                        <a:rPr lang="fr-FR" sz="1000" baseline="0" dirty="0" smtClean="0">
                          <a:effectLst/>
                          <a:latin typeface="Comic Sans MS" panose="030F0702030302020204" pitchFamily="66" charset="0"/>
                        </a:rPr>
                        <a:t> : </a:t>
                      </a:r>
                      <a:r>
                        <a:rPr lang="fr-FR" sz="1000" dirty="0" smtClean="0">
                          <a:effectLst/>
                          <a:latin typeface="Comic Sans MS" panose="030F0702030302020204" pitchFamily="66" charset="0"/>
                        </a:rPr>
                        <a:t>Chaque</a:t>
                      </a:r>
                      <a:r>
                        <a:rPr lang="fr-FR" sz="1000" baseline="0" dirty="0" smtClean="0">
                          <a:effectLst/>
                          <a:latin typeface="Comic Sans MS" panose="030F0702030302020204" pitchFamily="66" charset="0"/>
                        </a:rPr>
                        <a:t> enseignant prend en charge sa classe.</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83465" marR="83465" marT="41732" marB="41732" anchor="ct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11" name="Rectangle 10"/>
          <p:cNvSpPr/>
          <p:nvPr/>
        </p:nvSpPr>
        <p:spPr>
          <a:xfrm>
            <a:off x="2610512" y="5327912"/>
            <a:ext cx="1598258" cy="487506"/>
          </a:xfrm>
          <a:prstGeom prst="rect">
            <a:avLst/>
          </a:prstGeom>
        </p:spPr>
        <p:txBody>
          <a:bodyPr wrap="none">
            <a:spAutoFit/>
          </a:bodyPr>
          <a:lstStyle/>
          <a:p>
            <a:pPr marL="2540" algn="ctr">
              <a:lnSpc>
                <a:spcPct val="107000"/>
              </a:lnSpc>
              <a:spcAft>
                <a:spcPts val="500"/>
              </a:spcAft>
            </a:pPr>
            <a:r>
              <a:rPr lang="fr-FR" sz="2400" dirty="0" smtClean="0">
                <a:effectLst/>
                <a:latin typeface="MTF Hello Again" panose="02000500000000000000" pitchFamily="2" charset="0"/>
                <a:ea typeface="Calibri" panose="020F0502020204030204" pitchFamily="34" charset="0"/>
                <a:cs typeface="Times New Roman" panose="02020603050405020304" pitchFamily="18" charset="0"/>
              </a:rPr>
              <a:t>Les collègues</a:t>
            </a:r>
            <a:endParaRPr lang="fr-FR" sz="1100" dirty="0">
              <a:effectLst/>
              <a:latin typeface="MTF Hello Again" panose="02000500000000000000" pitchFamily="2" charset="0"/>
              <a:ea typeface="Calibri" panose="020F0502020204030204" pitchFamily="34" charset="0"/>
              <a:cs typeface="Times New Roman" panose="02020603050405020304" pitchFamily="18"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1064176549"/>
              </p:ext>
            </p:extLst>
          </p:nvPr>
        </p:nvGraphicFramePr>
        <p:xfrm>
          <a:off x="398788" y="5950111"/>
          <a:ext cx="5455913" cy="3456000"/>
        </p:xfrm>
        <a:graphic>
          <a:graphicData uri="http://schemas.openxmlformats.org/drawingml/2006/table">
            <a:tbl>
              <a:tblPr firstRow="1" firstCol="1" bandRow="1">
                <a:tableStyleId>{21E4AEA4-8DFA-4A89-87EB-49C32662AFE0}</a:tableStyleId>
              </a:tblPr>
              <a:tblGrid>
                <a:gridCol w="1430012"/>
                <a:gridCol w="2819400"/>
                <a:gridCol w="1206501"/>
              </a:tblGrid>
              <a:tr h="216000">
                <a:tc>
                  <a:txBody>
                    <a:bodyPr/>
                    <a:lstStyle/>
                    <a:p>
                      <a:pPr algn="ctr">
                        <a:lnSpc>
                          <a:spcPct val="107000"/>
                        </a:lnSpc>
                        <a:spcAft>
                          <a:spcPts val="0"/>
                        </a:spcAft>
                      </a:pPr>
                      <a:r>
                        <a:rPr lang="fr-FR" sz="1000" dirty="0">
                          <a:effectLst/>
                          <a:latin typeface="Comic Sans MS" panose="030F0702030302020204" pitchFamily="66" charset="0"/>
                        </a:rPr>
                        <a:t>Niveau</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Nom</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a:effectLst/>
                          <a:latin typeface="Comic Sans MS" panose="030F0702030302020204" pitchFamily="66" charset="0"/>
                        </a:rPr>
                        <a:t>Classe</a:t>
                      </a:r>
                      <a:endParaRPr lang="fr-FR" sz="100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r h="21600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tc>
              </a:tr>
            </a:tbl>
          </a:graphicData>
        </a:graphic>
      </p:graphicFrame>
      <p:pic>
        <p:nvPicPr>
          <p:cNvPr id="2" name="Image 1"/>
          <p:cNvPicPr>
            <a:picLocks noChangeAspect="1"/>
          </p:cNvPicPr>
          <p:nvPr/>
        </p:nvPicPr>
        <p:blipFill>
          <a:blip r:embed="rId3">
            <a:clrChange>
              <a:clrFrom>
                <a:srgbClr val="FFFFFF"/>
              </a:clrFrom>
              <a:clrTo>
                <a:srgbClr val="FFFFFF">
                  <a:alpha val="0"/>
                </a:srgbClr>
              </a:clrTo>
            </a:clrChange>
          </a:blip>
          <a:stretch>
            <a:fillRect/>
          </a:stretch>
        </p:blipFill>
        <p:spPr>
          <a:xfrm>
            <a:off x="5341831" y="2780880"/>
            <a:ext cx="1287569" cy="1008000"/>
          </a:xfrm>
          <a:prstGeom prst="rect">
            <a:avLst/>
          </a:prstGeom>
        </p:spPr>
      </p:pic>
      <p:pic>
        <p:nvPicPr>
          <p:cNvPr id="12290" name="Picture 2" descr="Composition de la journÃ©e des enseignants du monde aquarelle Vecteur gratuit"/>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b="7936"/>
          <a:stretch/>
        </p:blipFill>
        <p:spPr bwMode="auto">
          <a:xfrm>
            <a:off x="5212520" y="7238702"/>
            <a:ext cx="1800000" cy="165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52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95192" y="202017"/>
            <a:ext cx="5731569" cy="461665"/>
          </a:xfrm>
          <a:prstGeom prst="rect">
            <a:avLst/>
          </a:prstGeom>
          <a:noFill/>
        </p:spPr>
        <p:txBody>
          <a:bodyPr wrap="none" rtlCol="0">
            <a:spAutoFit/>
          </a:bodyPr>
          <a:lstStyle/>
          <a:p>
            <a:r>
              <a:rPr lang="fr-FR" sz="2400" dirty="0" smtClean="0">
                <a:latin typeface="MTF Hello Again" panose="02000500000000000000" pitchFamily="2" charset="0"/>
              </a:rPr>
              <a:t>L’enseignement flexible : les coins de la classe (3)</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27</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8217634"/>
          </a:xfrm>
          <a:prstGeom prst="rect">
            <a:avLst/>
          </a:prstGeom>
          <a:noFill/>
        </p:spPr>
        <p:txBody>
          <a:bodyPr wrap="square" rtlCol="0">
            <a:spAutoFit/>
          </a:bodyPr>
          <a:lstStyle/>
          <a:p>
            <a:pPr marL="361950" indent="-171450" algn="just">
              <a:buFont typeface="Wingdings" panose="05000000000000000000" pitchFamily="2" charset="2"/>
              <a:buChar char="§"/>
            </a:pPr>
            <a:r>
              <a:rPr lang="fr-FR" sz="1200" dirty="0" smtClean="0">
                <a:latin typeface="Comic Sans MS" panose="030F0702030302020204" pitchFamily="66" charset="0"/>
              </a:rPr>
              <a:t>les </a:t>
            </a:r>
            <a:r>
              <a:rPr lang="fr-FR" sz="1200" b="1" dirty="0">
                <a:latin typeface="Comic Sans MS" panose="030F0702030302020204" pitchFamily="66" charset="0"/>
              </a:rPr>
              <a:t>répertoires orthographiques de </a:t>
            </a:r>
            <a:r>
              <a:rPr lang="fr-FR" sz="1200" b="1" dirty="0" err="1">
                <a:latin typeface="Comic Sans MS" panose="030F0702030302020204" pitchFamily="66" charset="0"/>
              </a:rPr>
              <a:t>Cléo</a:t>
            </a:r>
            <a:r>
              <a:rPr lang="fr-FR" sz="1200" b="1" dirty="0">
                <a:latin typeface="Comic Sans MS" panose="030F0702030302020204" pitchFamily="66" charset="0"/>
              </a:rPr>
              <a:t> </a:t>
            </a:r>
            <a:r>
              <a:rPr lang="fr-FR" sz="1200" dirty="0">
                <a:latin typeface="Comic Sans MS" panose="030F0702030302020204" pitchFamily="66" charset="0"/>
              </a:rPr>
              <a:t>(catégorisation par natures de mots et par thèmes : les noms pour nommer les animaux, les personnes, les objets / les verbes / les expressions, etc.) ; </a:t>
            </a:r>
          </a:p>
          <a:p>
            <a:pPr marL="361950" indent="-171450" algn="just">
              <a:buFont typeface="Wingdings" panose="05000000000000000000" pitchFamily="2" charset="2"/>
              <a:buChar char="§"/>
            </a:pPr>
            <a:r>
              <a:rPr lang="fr-FR" sz="1200" dirty="0" smtClean="0">
                <a:latin typeface="Comic Sans MS" panose="030F0702030302020204" pitchFamily="66" charset="0"/>
              </a:rPr>
              <a:t>l'</a:t>
            </a:r>
            <a:r>
              <a:rPr lang="fr-FR" sz="1200" b="1" dirty="0" smtClean="0">
                <a:latin typeface="Comic Sans MS" panose="030F0702030302020204" pitchFamily="66" charset="0"/>
              </a:rPr>
              <a:t>orthographe </a:t>
            </a:r>
            <a:r>
              <a:rPr lang="fr-FR" sz="1200" b="1" dirty="0">
                <a:latin typeface="Comic Sans MS" panose="030F0702030302020204" pitchFamily="66" charset="0"/>
              </a:rPr>
              <a:t>illustrée </a:t>
            </a:r>
            <a:r>
              <a:rPr lang="fr-FR" sz="1200" dirty="0">
                <a:latin typeface="Comic Sans MS" panose="030F0702030302020204" pitchFamily="66" charset="0"/>
              </a:rPr>
              <a:t>(chaque mot présente une illustration en fonction de sa difficulté d'écriture : le "H" de "bibliothèque" forme des étagères pour y déposer des livres ; des pages vierges sont laissées à disposition des élèves afin qu'ils puissent y ajouter de nouveaux mots illustrés) ; </a:t>
            </a:r>
          </a:p>
          <a:p>
            <a:pPr marL="361950" indent="-171450" algn="just">
              <a:buFont typeface="Wingdings" panose="05000000000000000000" pitchFamily="2" charset="2"/>
              <a:buChar char="§"/>
            </a:pPr>
            <a:r>
              <a:rPr lang="fr-FR" sz="1200" dirty="0" smtClean="0">
                <a:latin typeface="Comic Sans MS" panose="030F0702030302020204" pitchFamily="66" charset="0"/>
              </a:rPr>
              <a:t>le </a:t>
            </a:r>
            <a:r>
              <a:rPr lang="fr-FR" sz="1200" b="1" dirty="0">
                <a:latin typeface="Comic Sans MS" panose="030F0702030302020204" pitchFamily="66" charset="0"/>
              </a:rPr>
              <a:t>dictionnaire orthographique "Eureka" </a:t>
            </a:r>
            <a:r>
              <a:rPr lang="fr-FR" sz="1200" dirty="0">
                <a:latin typeface="Comic Sans MS" panose="030F0702030302020204" pitchFamily="66" charset="0"/>
              </a:rPr>
              <a:t>(entrée par le son d'amorce du mot et non plus par ordre alphabétique) ; </a:t>
            </a:r>
          </a:p>
          <a:p>
            <a:pPr marL="361950" indent="-171450" algn="just">
              <a:buFont typeface="Wingdings" panose="05000000000000000000" pitchFamily="2" charset="2"/>
              <a:buChar char="§"/>
            </a:pPr>
            <a:r>
              <a:rPr lang="fr-FR" sz="1200" dirty="0" smtClean="0">
                <a:latin typeface="Comic Sans MS" panose="030F0702030302020204" pitchFamily="66" charset="0"/>
              </a:rPr>
              <a:t>un </a:t>
            </a:r>
            <a:r>
              <a:rPr lang="fr-FR" sz="1200" b="1" dirty="0" smtClean="0">
                <a:latin typeface="Comic Sans MS" panose="030F0702030302020204" pitchFamily="66" charset="0"/>
              </a:rPr>
              <a:t>livre</a:t>
            </a:r>
            <a:r>
              <a:rPr lang="fr-FR" sz="1200" dirty="0" smtClean="0">
                <a:latin typeface="Comic Sans MS" panose="030F0702030302020204" pitchFamily="66" charset="0"/>
              </a:rPr>
              <a:t> </a:t>
            </a:r>
            <a:r>
              <a:rPr lang="fr-FR" sz="1200" dirty="0">
                <a:latin typeface="Comic Sans MS" panose="030F0702030302020204" pitchFamily="66" charset="0"/>
              </a:rPr>
              <a:t>pour travailler le langage oral (mémorisation et/ou lecture de textes poétiques visant l'amélioration des techniques vocales travaillées en classe : prononciation de certains sons, articulation, volume, débit). </a:t>
            </a:r>
          </a:p>
          <a:p>
            <a:pPr algn="just"/>
            <a:r>
              <a:rPr lang="fr-FR" sz="1200" dirty="0" smtClean="0">
                <a:latin typeface="Comic Sans MS" panose="030F0702030302020204" pitchFamily="66" charset="0"/>
              </a:rPr>
              <a:t> </a:t>
            </a:r>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marL="171450" indent="-171450" algn="just">
              <a:buFontTx/>
              <a:buChar char="-"/>
            </a:pPr>
            <a:r>
              <a:rPr lang="fr-FR" sz="1200" dirty="0" smtClean="0">
                <a:solidFill>
                  <a:schemeClr val="accent2"/>
                </a:solidFill>
                <a:latin typeface="Comic Sans MS" panose="030F0702030302020204" pitchFamily="66" charset="0"/>
              </a:rPr>
              <a:t>Le coin de lecture :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smtClean="0">
                <a:solidFill>
                  <a:schemeClr val="accent6"/>
                </a:solidFill>
                <a:latin typeface="Comic Sans MS" panose="030F0702030302020204" pitchFamily="66" charset="0"/>
              </a:rPr>
              <a:t>7</a:t>
            </a:r>
            <a:r>
              <a:rPr lang="fr-FR" sz="1200" dirty="0">
                <a:solidFill>
                  <a:schemeClr val="accent6"/>
                </a:solidFill>
                <a:latin typeface="Comic Sans MS" panose="030F0702030302020204" pitchFamily="66" charset="0"/>
              </a:rPr>
              <a:t>.  Les tubes de lecture ou </a:t>
            </a:r>
            <a:r>
              <a:rPr lang="fr-FR" sz="1200" dirty="0" err="1">
                <a:solidFill>
                  <a:schemeClr val="accent6"/>
                </a:solidFill>
                <a:latin typeface="Comic Sans MS" panose="030F0702030302020204" pitchFamily="66" charset="0"/>
              </a:rPr>
              <a:t>Toobaloo</a:t>
            </a:r>
            <a:r>
              <a:rPr lang="fr-FR" sz="1200" dirty="0">
                <a:solidFill>
                  <a:schemeClr val="accent6"/>
                </a:solidFill>
                <a:latin typeface="Comic Sans MS" panose="030F0702030302020204" pitchFamily="66" charset="0"/>
              </a:rPr>
              <a:t> </a:t>
            </a:r>
            <a:r>
              <a:rPr lang="fr-FR" sz="1200" dirty="0">
                <a:latin typeface="Comic Sans MS" panose="030F0702030302020204" pitchFamily="66" charset="0"/>
              </a:rPr>
              <a:t>: Ces outils vont permettre aux élèves de </a:t>
            </a:r>
            <a:r>
              <a:rPr lang="fr-FR" sz="1200" b="1" dirty="0">
                <a:latin typeface="Comic Sans MS" panose="030F0702030302020204" pitchFamily="66" charset="0"/>
              </a:rPr>
              <a:t>travailler la fluidité de lecture et la lecture à voix haute </a:t>
            </a:r>
            <a:r>
              <a:rPr lang="fr-FR" sz="1200" dirty="0">
                <a:latin typeface="Comic Sans MS" panose="030F0702030302020204" pitchFamily="66" charset="0"/>
              </a:rPr>
              <a:t>de manière individuelle, voire en binôme. Le principe est assez simple : un élève place son oreille sur une extrémité et sa bouche sur l'autre (de la même manière qu'un vieux téléphone). Le tube va jouer le rôle </a:t>
            </a:r>
            <a:r>
              <a:rPr lang="fr-FR" sz="1200" b="1" dirty="0">
                <a:latin typeface="Comic Sans MS" panose="030F0702030302020204" pitchFamily="66" charset="0"/>
              </a:rPr>
              <a:t>d'amplificateur de voix </a:t>
            </a:r>
            <a:r>
              <a:rPr lang="fr-FR" sz="1200" dirty="0">
                <a:latin typeface="Comic Sans MS" panose="030F0702030302020204" pitchFamily="66" charset="0"/>
              </a:rPr>
              <a:t>ce qui facilite le repérage des erreurs de prononciation. Dans le cas d'une lecture à deux, un élève place sa bouche sur une extrémité et l'autre élève place son oreille de l'autre côté. </a:t>
            </a:r>
          </a:p>
          <a:p>
            <a:pPr algn="just"/>
            <a:endParaRPr lang="fr-FR" sz="1200" dirty="0">
              <a:latin typeface="Comic Sans MS" panose="030F0702030302020204" pitchFamily="66" charset="0"/>
            </a:endParaRPr>
          </a:p>
          <a:p>
            <a:pPr algn="just"/>
            <a:r>
              <a:rPr lang="fr-FR" sz="1200" dirty="0" smtClean="0">
                <a:solidFill>
                  <a:schemeClr val="accent6"/>
                </a:solidFill>
                <a:latin typeface="Comic Sans MS" panose="030F0702030302020204" pitchFamily="66" charset="0"/>
              </a:rPr>
              <a:t>8</a:t>
            </a:r>
            <a:r>
              <a:rPr lang="fr-FR" sz="1200" dirty="0">
                <a:solidFill>
                  <a:schemeClr val="accent6"/>
                </a:solidFill>
                <a:latin typeface="Comic Sans MS" panose="030F0702030302020204" pitchFamily="66" charset="0"/>
              </a:rPr>
              <a:t>.  Le codage des livres de la classe</a:t>
            </a:r>
            <a:r>
              <a:rPr lang="fr-FR" sz="1200" b="1" dirty="0">
                <a:latin typeface="Comic Sans MS" panose="030F0702030302020204" pitchFamily="66" charset="0"/>
              </a:rPr>
              <a:t> </a:t>
            </a:r>
            <a:r>
              <a:rPr lang="fr-FR" sz="1200" dirty="0">
                <a:latin typeface="Comic Sans MS" panose="030F0702030302020204" pitchFamily="66" charset="0"/>
              </a:rPr>
              <a:t>:  Garder </a:t>
            </a:r>
            <a:r>
              <a:rPr lang="fr-FR" sz="1200" b="1" dirty="0">
                <a:latin typeface="Comic Sans MS" panose="030F0702030302020204" pitchFamily="66" charset="0"/>
              </a:rPr>
              <a:t>une bibliothèque bien rangée </a:t>
            </a:r>
            <a:r>
              <a:rPr lang="fr-FR" sz="1200" dirty="0">
                <a:latin typeface="Comic Sans MS" panose="030F0702030302020204" pitchFamily="66" charset="0"/>
              </a:rPr>
              <a:t>est un défi pour bon nombre d'enseignants. On rêve tous d'élèves capables de reposer un livre emprunté EXACTEMENT au bon endroit !! Pour les aider dans cette difficile mission, tous </a:t>
            </a:r>
            <a:r>
              <a:rPr lang="fr-FR" sz="1200" b="1" dirty="0">
                <a:latin typeface="Comic Sans MS" panose="030F0702030302020204" pitchFamily="66" charset="0"/>
              </a:rPr>
              <a:t>les livres possèdent une étiquette en lien avec le thème (ou avec l'auteur) et sont rangés dans des boîtes présentant les mêmes codes (mot + image). </a:t>
            </a:r>
          </a:p>
          <a:p>
            <a:pPr marL="171450" indent="-171450" algn="just">
              <a:buFontTx/>
              <a:buChar char="-"/>
            </a:pPr>
            <a:endParaRPr lang="fr-FR" sz="1200" dirty="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4338" name="Picture 2" descr="Le coin LECTURE / ECRI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96" y="3775276"/>
            <a:ext cx="287750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Le coin LECTURE / ECRI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240" y="4135276"/>
            <a:ext cx="242891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Le coin LECTURE / ECRI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06" y="3775276"/>
            <a:ext cx="1525594"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20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29870" y="229504"/>
            <a:ext cx="2462213" cy="461665"/>
          </a:xfrm>
          <a:prstGeom prst="rect">
            <a:avLst/>
          </a:prstGeom>
          <a:noFill/>
        </p:spPr>
        <p:txBody>
          <a:bodyPr wrap="none" rtlCol="0">
            <a:spAutoFit/>
          </a:bodyPr>
          <a:lstStyle/>
          <a:p>
            <a:r>
              <a:rPr lang="fr-FR" sz="2400" dirty="0" smtClean="0">
                <a:latin typeface="MTF Hello Again" panose="02000500000000000000" pitchFamily="2" charset="0"/>
              </a:rPr>
              <a:t>Le plan de travail (1)</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28</a:t>
            </a:r>
            <a:endParaRPr lang="fr-FR" sz="2000" dirty="0">
              <a:solidFill>
                <a:schemeClr val="tx1"/>
              </a:solidFill>
              <a:latin typeface="MTF Hello Again" panose="02000500000000000000" pitchFamily="2" charset="0"/>
            </a:endParaRPr>
          </a:p>
        </p:txBody>
      </p:sp>
      <p:sp>
        <p:nvSpPr>
          <p:cNvPr id="28" name="ZoneTexte 27"/>
          <p:cNvSpPr txBox="1"/>
          <p:nvPr/>
        </p:nvSpPr>
        <p:spPr>
          <a:xfrm>
            <a:off x="259634" y="734638"/>
            <a:ext cx="6480000" cy="8771632"/>
          </a:xfrm>
          <a:prstGeom prst="rect">
            <a:avLst/>
          </a:prstGeom>
          <a:noFill/>
        </p:spPr>
        <p:txBody>
          <a:bodyPr wrap="square" rtlCol="0">
            <a:spAutoFit/>
          </a:bodyPr>
          <a:lstStyle/>
          <a:p>
            <a:pPr algn="just"/>
            <a:r>
              <a:rPr lang="fr-FR" sz="1200" dirty="0">
                <a:latin typeface="Comic Sans MS" panose="030F0702030302020204" pitchFamily="66" charset="0"/>
              </a:rPr>
              <a:t>La mise en place du </a:t>
            </a:r>
            <a:r>
              <a:rPr lang="fr-FR" sz="1200" b="1" dirty="0">
                <a:latin typeface="Comic Sans MS" panose="030F0702030302020204" pitchFamily="66" charset="0"/>
              </a:rPr>
              <a:t>fonctionnement en demi-classe </a:t>
            </a:r>
            <a:r>
              <a:rPr lang="fr-FR" sz="1200" dirty="0" smtClean="0">
                <a:latin typeface="Comic Sans MS" panose="030F0702030302020204" pitchFamily="66" charset="0"/>
              </a:rPr>
              <a:t>induit </a:t>
            </a:r>
            <a:r>
              <a:rPr lang="fr-FR" sz="1200" dirty="0">
                <a:latin typeface="Comic Sans MS" panose="030F0702030302020204" pitchFamily="66" charset="0"/>
              </a:rPr>
              <a:t>de ne travailler qu'avec une moitié de classe en centre guidé. Les autres élèves sont </a:t>
            </a:r>
            <a:r>
              <a:rPr lang="fr-FR" sz="1200" b="1" dirty="0">
                <a:latin typeface="Comic Sans MS" panose="030F0702030302020204" pitchFamily="66" charset="0"/>
              </a:rPr>
              <a:t>en autonomie sur des créneaux de 30 minutes</a:t>
            </a:r>
            <a:r>
              <a:rPr lang="fr-FR" sz="1200" dirty="0">
                <a:latin typeface="Comic Sans MS" panose="030F0702030302020204" pitchFamily="66" charset="0"/>
              </a:rPr>
              <a:t>. Cela demande donc une importante organisation car il faut pouvoir leur proposer des activités pertinentes et pas seulement de </a:t>
            </a:r>
            <a:r>
              <a:rPr lang="fr-FR" sz="1200" dirty="0" smtClean="0">
                <a:latin typeface="Comic Sans MS" panose="030F0702030302020204" pitchFamily="66" charset="0"/>
              </a:rPr>
              <a:t>« l'occupationnel ». </a:t>
            </a:r>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Toutes les activités réalisées lors des temps d'autonomie concernent une grande majorité des domaines d'apprentissage (</a:t>
            </a:r>
            <a:r>
              <a:rPr lang="fr-FR" sz="1200" b="1" dirty="0">
                <a:latin typeface="Comic Sans MS" panose="030F0702030302020204" pitchFamily="66" charset="0"/>
              </a:rPr>
              <a:t>Français, Mathématiques, Questionner le monde, Arts visuels, Langue vivante</a:t>
            </a:r>
            <a:r>
              <a:rPr lang="fr-FR" sz="1200" dirty="0">
                <a:latin typeface="Comic Sans MS" panose="030F0702030302020204" pitchFamily="66" charset="0"/>
              </a:rPr>
              <a:t>) et sont regroupées dans </a:t>
            </a:r>
            <a:r>
              <a:rPr lang="fr-FR" sz="1200" b="1" dirty="0">
                <a:latin typeface="Comic Sans MS" panose="030F0702030302020204" pitchFamily="66" charset="0"/>
              </a:rPr>
              <a:t>un plan de travail </a:t>
            </a:r>
            <a:r>
              <a:rPr lang="fr-FR" sz="1200" dirty="0">
                <a:latin typeface="Comic Sans MS" panose="030F0702030302020204" pitchFamily="66" charset="0"/>
              </a:rPr>
              <a:t>qui va permettre aux élèves de valider ou de </a:t>
            </a:r>
            <a:r>
              <a:rPr lang="fr-FR" sz="1200" dirty="0" smtClean="0">
                <a:latin typeface="Comic Sans MS" panose="030F0702030302020204" pitchFamily="66" charset="0"/>
              </a:rPr>
              <a:t>réinvestir </a:t>
            </a:r>
            <a:r>
              <a:rPr lang="fr-FR" sz="1200" dirty="0">
                <a:latin typeface="Comic Sans MS" panose="030F0702030302020204" pitchFamily="66" charset="0"/>
              </a:rPr>
              <a:t>des compétences sans l'enseignant. Les élèves ont à chaque fois </a:t>
            </a:r>
            <a:r>
              <a:rPr lang="fr-FR" sz="1200" b="1" dirty="0">
                <a:latin typeface="Comic Sans MS" panose="030F0702030302020204" pitchFamily="66" charset="0"/>
              </a:rPr>
              <a:t>une semaine pour tout réaliser</a:t>
            </a:r>
            <a:r>
              <a:rPr lang="fr-FR" sz="1200" dirty="0">
                <a:latin typeface="Comic Sans MS" panose="030F0702030302020204" pitchFamily="66" charset="0"/>
              </a:rPr>
              <a:t>. </a:t>
            </a:r>
          </a:p>
          <a:p>
            <a:pPr algn="just"/>
            <a:endParaRPr lang="fr-FR" sz="1200" dirty="0">
              <a:latin typeface="Comic Sans MS" panose="030F0702030302020204" pitchFamily="66" charset="0"/>
            </a:endParaRPr>
          </a:p>
          <a:p>
            <a:pPr algn="just"/>
            <a:r>
              <a:rPr lang="fr-FR" sz="1200" dirty="0" smtClean="0">
                <a:solidFill>
                  <a:schemeClr val="accent2"/>
                </a:solidFill>
                <a:latin typeface="Comic Sans MS" panose="030F0702030302020204" pitchFamily="66" charset="0"/>
              </a:rPr>
              <a:t>- Le </a:t>
            </a:r>
            <a:r>
              <a:rPr lang="fr-FR" sz="1200" dirty="0">
                <a:solidFill>
                  <a:schemeClr val="accent2"/>
                </a:solidFill>
                <a:latin typeface="Comic Sans MS" panose="030F0702030302020204" pitchFamily="66" charset="0"/>
              </a:rPr>
              <a:t>plan de travail collectif : </a:t>
            </a:r>
          </a:p>
          <a:p>
            <a:pPr algn="just"/>
            <a:r>
              <a:rPr lang="fr-FR" sz="1200" dirty="0">
                <a:latin typeface="Comic Sans MS" panose="030F0702030302020204" pitchFamily="66" charset="0"/>
              </a:rPr>
              <a:t>Que ce soit en début d'année pour les élèves qui ne </a:t>
            </a:r>
            <a:r>
              <a:rPr lang="fr-FR" sz="1200" dirty="0" smtClean="0">
                <a:latin typeface="Comic Sans MS" panose="030F0702030302020204" pitchFamily="66" charset="0"/>
              </a:rPr>
              <a:t>sont pas </a:t>
            </a:r>
            <a:r>
              <a:rPr lang="fr-FR" sz="1200" dirty="0">
                <a:latin typeface="Comic Sans MS" panose="030F0702030302020204" pitchFamily="66" charset="0"/>
              </a:rPr>
              <a:t>habitués à ce fonctionnement </a:t>
            </a:r>
            <a:r>
              <a:rPr lang="fr-FR" sz="1200" dirty="0" smtClean="0">
                <a:latin typeface="Comic Sans MS" panose="030F0702030302020204" pitchFamily="66" charset="0"/>
              </a:rPr>
              <a:t>ou, </a:t>
            </a:r>
            <a:r>
              <a:rPr lang="fr-FR" sz="1200" dirty="0">
                <a:latin typeface="Comic Sans MS" panose="030F0702030302020204" pitchFamily="66" charset="0"/>
              </a:rPr>
              <a:t>durant le reste de </a:t>
            </a:r>
            <a:r>
              <a:rPr lang="fr-FR" sz="1200" dirty="0" smtClean="0">
                <a:latin typeface="Comic Sans MS" panose="030F0702030302020204" pitchFamily="66" charset="0"/>
              </a:rPr>
              <a:t>l'année, </a:t>
            </a:r>
            <a:r>
              <a:rPr lang="fr-FR" sz="1200" dirty="0">
                <a:latin typeface="Comic Sans MS" panose="030F0702030302020204" pitchFamily="66" charset="0"/>
              </a:rPr>
              <a:t>pour les élèves en difficulté, la gestion de tant d'activités peut être assez complexe. Ce plan de travail collectif permettra donc à ceux qui ont </a:t>
            </a:r>
            <a:r>
              <a:rPr lang="fr-FR" sz="1200" b="1" dirty="0">
                <a:latin typeface="Comic Sans MS" panose="030F0702030302020204" pitchFamily="66" charset="0"/>
              </a:rPr>
              <a:t>du mal à gérer leur travail personnel </a:t>
            </a:r>
            <a:r>
              <a:rPr lang="fr-FR" sz="1200" dirty="0">
                <a:latin typeface="Comic Sans MS" panose="030F0702030302020204" pitchFamily="66" charset="0"/>
              </a:rPr>
              <a:t>(ou à ceux qui essaieraient de se la couler </a:t>
            </a:r>
            <a:r>
              <a:rPr lang="fr-FR" sz="1200" dirty="0" smtClean="0">
                <a:latin typeface="Comic Sans MS" panose="030F0702030302020204" pitchFamily="66" charset="0"/>
              </a:rPr>
              <a:t>douce) </a:t>
            </a:r>
            <a:r>
              <a:rPr lang="fr-FR" sz="1200" dirty="0">
                <a:latin typeface="Comic Sans MS" panose="030F0702030302020204" pitchFamily="66" charset="0"/>
              </a:rPr>
              <a:t>de </a:t>
            </a:r>
            <a:r>
              <a:rPr lang="fr-FR" sz="1200" b="1" dirty="0">
                <a:latin typeface="Comic Sans MS" panose="030F0702030302020204" pitchFamily="66" charset="0"/>
              </a:rPr>
              <a:t>suivre un rythme imposé </a:t>
            </a:r>
            <a:r>
              <a:rPr lang="fr-FR" sz="1200" dirty="0">
                <a:latin typeface="Comic Sans MS" panose="030F0702030302020204" pitchFamily="66" charset="0"/>
              </a:rPr>
              <a:t>et de réaliser l'ensemble des activités autonomes de la semaine.</a:t>
            </a:r>
          </a:p>
          <a:p>
            <a:pPr algn="just"/>
            <a:r>
              <a:rPr lang="fr-FR" sz="1200" dirty="0" smtClean="0">
                <a:latin typeface="Comic Sans MS" panose="030F0702030302020204" pitchFamily="66" charset="0"/>
              </a:rPr>
              <a:t>Le </a:t>
            </a:r>
            <a:r>
              <a:rPr lang="fr-FR" sz="1200" dirty="0">
                <a:latin typeface="Comic Sans MS" panose="030F0702030302020204" pitchFamily="66" charset="0"/>
              </a:rPr>
              <a:t>fait d'imposer les activités me permet également de </a:t>
            </a:r>
            <a:r>
              <a:rPr lang="fr-FR" sz="1200" b="1" dirty="0">
                <a:latin typeface="Comic Sans MS" panose="030F0702030302020204" pitchFamily="66" charset="0"/>
              </a:rPr>
              <a:t>mieux gérer </a:t>
            </a:r>
            <a:r>
              <a:rPr lang="fr-FR" sz="1200" b="1" dirty="0" smtClean="0">
                <a:latin typeface="Comic Sans MS" panose="030F0702030302020204" pitchFamily="66" charset="0"/>
              </a:rPr>
              <a:t>ces </a:t>
            </a:r>
            <a:r>
              <a:rPr lang="fr-FR" sz="1200" b="1" dirty="0">
                <a:latin typeface="Comic Sans MS" panose="030F0702030302020204" pitchFamily="66" charset="0"/>
              </a:rPr>
              <a:t>corrections </a:t>
            </a:r>
            <a:r>
              <a:rPr lang="fr-FR" sz="1200" dirty="0">
                <a:latin typeface="Comic Sans MS" panose="030F0702030302020204" pitchFamily="66" charset="0"/>
              </a:rPr>
              <a:t>car les élèves savent que, le lundi par exemple, je vais corriger tous les fichiers de Calcul et donc rappeler à l'ordre </a:t>
            </a:r>
            <a:r>
              <a:rPr lang="fr-FR" sz="1200" dirty="0" smtClean="0">
                <a:latin typeface="Comic Sans MS" panose="030F0702030302020204" pitchFamily="66" charset="0"/>
              </a:rPr>
              <a:t>ceux qui </a:t>
            </a:r>
            <a:r>
              <a:rPr lang="fr-FR" sz="1200" dirty="0">
                <a:latin typeface="Comic Sans MS" panose="030F0702030302020204" pitchFamily="66" charset="0"/>
              </a:rPr>
              <a:t>en auraient profité pour ne rien faire ...  </a:t>
            </a: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Chaque jour, les élèves dépendant de ce plan de travail collectif doivent </a:t>
            </a:r>
            <a:r>
              <a:rPr lang="fr-FR" sz="1200" b="1" dirty="0">
                <a:latin typeface="Comic Sans MS" panose="030F0702030302020204" pitchFamily="66" charset="0"/>
              </a:rPr>
              <a:t>obligatoirement réaliser deux activités des centres d'autonomie </a:t>
            </a:r>
            <a:r>
              <a:rPr lang="fr-FR" sz="1200" dirty="0">
                <a:latin typeface="Comic Sans MS" panose="030F0702030302020204" pitchFamily="66" charset="0"/>
              </a:rPr>
              <a:t>(pendant les créneaux d'autonomie) et une activité de validation (pendant le créneau "SOS maîtresse"). </a:t>
            </a:r>
            <a:endParaRPr lang="fr-FR" sz="1200" dirty="0" smtClean="0">
              <a:latin typeface="Comic Sans MS" panose="030F0702030302020204" pitchFamily="66" charset="0"/>
            </a:endParaRPr>
          </a:p>
          <a:p>
            <a:pPr algn="just"/>
            <a:r>
              <a:rPr lang="fr-FR" sz="1200" dirty="0" smtClean="0">
                <a:latin typeface="Comic Sans MS" panose="030F0702030302020204" pitchFamily="66" charset="0"/>
              </a:rPr>
              <a:t>Concernant </a:t>
            </a:r>
            <a:r>
              <a:rPr lang="fr-FR" sz="1200" dirty="0">
                <a:latin typeface="Comic Sans MS" panose="030F0702030302020204" pitchFamily="66" charset="0"/>
              </a:rPr>
              <a:t>les compétences travaillées dans les centres, il s'agit toujours </a:t>
            </a:r>
            <a:r>
              <a:rPr lang="fr-FR" sz="1200" b="1" dirty="0">
                <a:latin typeface="Comic Sans MS" panose="030F0702030302020204" pitchFamily="66" charset="0"/>
              </a:rPr>
              <a:t>d'une activité liée aux domaines fondamentaux </a:t>
            </a:r>
            <a:r>
              <a:rPr lang="fr-FR" sz="1200" dirty="0">
                <a:latin typeface="Comic Sans MS" panose="030F0702030302020204" pitchFamily="66" charset="0"/>
              </a:rPr>
              <a:t>(Français ou Mathématiques) et </a:t>
            </a:r>
            <a:r>
              <a:rPr lang="fr-FR" sz="1200" b="1" dirty="0">
                <a:latin typeface="Comic Sans MS" panose="030F0702030302020204" pitchFamily="66" charset="0"/>
              </a:rPr>
              <a:t>d'une activité correspondant à un autre domaine</a:t>
            </a:r>
            <a:r>
              <a:rPr lang="fr-FR" sz="1200" dirty="0">
                <a:latin typeface="Comic Sans MS" panose="030F0702030302020204" pitchFamily="66" charset="0"/>
              </a:rPr>
              <a:t> (Langue vivante, Questionner le Monde, Langage Oral, Arts visuels). De cette façon, si un élève a besoin de plus d'une demi-heure (un créneau) pour réaliser l'activité de Français ou de Mathématiques, il peut déborder sur le second créneau sans que cela ne le pénalise dans les apprentissages fondamentaux. </a:t>
            </a:r>
            <a:r>
              <a:rPr lang="fr-FR" sz="1200" dirty="0" smtClean="0">
                <a:latin typeface="Comic Sans MS" panose="030F0702030302020204" pitchFamily="66" charset="0"/>
              </a:rPr>
              <a:t>Les </a:t>
            </a:r>
            <a:r>
              <a:rPr lang="fr-FR" sz="1200" dirty="0">
                <a:latin typeface="Comic Sans MS" panose="030F0702030302020204" pitchFamily="66" charset="0"/>
              </a:rPr>
              <a:t>élèves qui auraient terminé le travail imposé du plan de travail collectif avant la fin du créneau "AUTONOMIE" peuvent s'avancer en réalisant d'autres activités dans l'ordre qu'ils le souhaitent</a:t>
            </a:r>
            <a:r>
              <a:rPr lang="fr-FR" sz="1200" dirty="0" smtClean="0">
                <a:latin typeface="Comic Sans MS" panose="030F0702030302020204" pitchFamily="66" charset="0"/>
              </a:rPr>
              <a:t>.</a:t>
            </a:r>
            <a:endParaRPr lang="fr-FR" sz="1200" dirty="0">
              <a:latin typeface="Comic Sans MS" panose="030F0702030302020204" pitchFamily="66" charset="0"/>
            </a:endParaRPr>
          </a:p>
          <a:p>
            <a:pPr algn="just"/>
            <a:r>
              <a:rPr lang="fr-FR" sz="1200" dirty="0" smtClean="0">
                <a:latin typeface="Comic Sans MS" panose="030F0702030302020204" pitchFamily="66" charset="0"/>
              </a:rPr>
              <a:t>Enfin</a:t>
            </a:r>
            <a:r>
              <a:rPr lang="fr-FR" sz="1200" dirty="0">
                <a:latin typeface="Comic Sans MS" panose="030F0702030302020204" pitchFamily="66" charset="0"/>
              </a:rPr>
              <a:t>, durant le </a:t>
            </a:r>
            <a:r>
              <a:rPr lang="fr-FR" sz="1200" b="1" dirty="0">
                <a:latin typeface="Comic Sans MS" panose="030F0702030302020204" pitchFamily="66" charset="0"/>
              </a:rPr>
              <a:t>créneau "SOS maîtresse"</a:t>
            </a:r>
            <a:r>
              <a:rPr lang="fr-FR" sz="1200" dirty="0">
                <a:latin typeface="Comic Sans MS" panose="030F0702030302020204" pitchFamily="66" charset="0"/>
              </a:rPr>
              <a:t>, j'invite les élèves à </a:t>
            </a:r>
            <a:r>
              <a:rPr lang="fr-FR" sz="1200" b="1" dirty="0">
                <a:latin typeface="Comic Sans MS" panose="030F0702030302020204" pitchFamily="66" charset="0"/>
              </a:rPr>
              <a:t>réaliser les exercices de validation </a:t>
            </a:r>
            <a:r>
              <a:rPr lang="fr-FR" sz="1200" dirty="0">
                <a:latin typeface="Comic Sans MS" panose="030F0702030302020204" pitchFamily="66" charset="0"/>
              </a:rPr>
              <a:t>puisque je suis disponible pour </a:t>
            </a:r>
            <a:r>
              <a:rPr lang="fr-FR" sz="1200" dirty="0" smtClean="0">
                <a:latin typeface="Comic Sans MS" panose="030F0702030302020204" pitchFamily="66" charset="0"/>
              </a:rPr>
              <a:t>palier à toute </a:t>
            </a:r>
            <a:r>
              <a:rPr lang="fr-FR" sz="1200" dirty="0">
                <a:latin typeface="Comic Sans MS" panose="030F0702030302020204" pitchFamily="66" charset="0"/>
              </a:rPr>
              <a:t>difficulté de compréhension</a:t>
            </a:r>
            <a:r>
              <a:rPr lang="fr-FR" sz="1200" dirty="0" smtClean="0">
                <a:latin typeface="Comic Sans MS" panose="030F0702030302020204" pitchFamily="66" charset="0"/>
              </a:rPr>
              <a:t>.</a:t>
            </a:r>
            <a:endParaRPr lang="fr-FR" sz="1200" dirty="0">
              <a:latin typeface="Comic Sans MS" panose="030F0702030302020204" pitchFamily="66" charset="0"/>
            </a:endParaRPr>
          </a:p>
        </p:txBody>
      </p:sp>
      <p:pic>
        <p:nvPicPr>
          <p:cNvPr id="15362" name="Picture 2" descr="http://ekladata.com/FbMrS4DdpyV-o0I5T7BIieGSc_M@352x249.png"/>
          <p:cNvPicPr>
            <a:picLocks noChangeAspect="1" noChangeArrowheads="1"/>
          </p:cNvPicPr>
          <p:nvPr/>
        </p:nvPicPr>
        <p:blipFill rotWithShape="1">
          <a:blip r:embed="rId3">
            <a:extLst>
              <a:ext uri="{28A0092B-C50C-407E-A947-70E740481C1C}">
                <a14:useLocalDpi xmlns:a14="http://schemas.microsoft.com/office/drawing/2010/main" val="0"/>
              </a:ext>
            </a:extLst>
          </a:blip>
          <a:srcRect l="29310"/>
          <a:stretch/>
        </p:blipFill>
        <p:spPr bwMode="auto">
          <a:xfrm>
            <a:off x="526445" y="4718111"/>
            <a:ext cx="179877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Le plan de travail et la fiche de sui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641" y="4718111"/>
            <a:ext cx="218267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ekladata.com/wiNgNaQuLlwJ49IHeNdtQf6Zr54@264x27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741" y="4718111"/>
            <a:ext cx="174065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620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84986" y="129793"/>
            <a:ext cx="2551981" cy="461665"/>
          </a:xfrm>
          <a:prstGeom prst="rect">
            <a:avLst/>
          </a:prstGeom>
          <a:noFill/>
        </p:spPr>
        <p:txBody>
          <a:bodyPr wrap="none" rtlCol="0">
            <a:spAutoFit/>
          </a:bodyPr>
          <a:lstStyle/>
          <a:p>
            <a:r>
              <a:rPr lang="fr-FR" sz="2400" dirty="0" smtClean="0">
                <a:latin typeface="MTF Hello Again" panose="02000500000000000000" pitchFamily="2" charset="0"/>
              </a:rPr>
              <a:t>Le plan de travail (2)</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29</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7478970"/>
          </a:xfrm>
          <a:prstGeom prst="rect">
            <a:avLst/>
          </a:prstGeom>
          <a:noFill/>
        </p:spPr>
        <p:txBody>
          <a:bodyPr wrap="square" rtlCol="0">
            <a:spAutoFit/>
          </a:bodyPr>
          <a:lstStyle/>
          <a:p>
            <a:pPr algn="just"/>
            <a:r>
              <a:rPr lang="fr-FR" sz="1200" dirty="0" smtClean="0">
                <a:solidFill>
                  <a:schemeClr val="accent2"/>
                </a:solidFill>
                <a:latin typeface="Comic Sans MS" panose="030F0702030302020204" pitchFamily="66" charset="0"/>
              </a:rPr>
              <a:t>- Le </a:t>
            </a:r>
            <a:r>
              <a:rPr lang="fr-FR" sz="1200" dirty="0">
                <a:solidFill>
                  <a:schemeClr val="accent2"/>
                </a:solidFill>
                <a:latin typeface="Comic Sans MS" panose="030F0702030302020204" pitchFamily="66" charset="0"/>
              </a:rPr>
              <a:t>plan de travail </a:t>
            </a:r>
            <a:r>
              <a:rPr lang="fr-FR" sz="1200" dirty="0" smtClean="0">
                <a:solidFill>
                  <a:schemeClr val="accent2"/>
                </a:solidFill>
                <a:latin typeface="Comic Sans MS" panose="030F0702030302020204" pitchFamily="66" charset="0"/>
              </a:rPr>
              <a:t>individuel 01 </a:t>
            </a:r>
            <a:r>
              <a:rPr lang="fr-FR" sz="1200" dirty="0">
                <a:solidFill>
                  <a:schemeClr val="accent2"/>
                </a:solidFill>
                <a:latin typeface="Comic Sans MS" panose="030F0702030302020204" pitchFamily="66" charset="0"/>
              </a:rPr>
              <a:t>: </a:t>
            </a:r>
          </a:p>
          <a:p>
            <a:pPr algn="just"/>
            <a:r>
              <a:rPr lang="fr-FR" sz="1200" dirty="0" smtClean="0">
                <a:latin typeface="Comic Sans MS" panose="030F0702030302020204" pitchFamily="66" charset="0"/>
              </a:rPr>
              <a:t>Cette </a:t>
            </a:r>
            <a:r>
              <a:rPr lang="fr-FR" sz="1200" dirty="0">
                <a:latin typeface="Comic Sans MS" panose="030F0702030302020204" pitchFamily="66" charset="0"/>
              </a:rPr>
              <a:t>fiche, format A4, est pliée et collée dans le cahier des centres. </a:t>
            </a:r>
            <a:r>
              <a:rPr lang="fr-FR" sz="1200" dirty="0" smtClean="0">
                <a:latin typeface="Comic Sans MS" panose="030F0702030302020204" pitchFamily="66" charset="0"/>
              </a:rPr>
              <a:t>Sur </a:t>
            </a:r>
            <a:r>
              <a:rPr lang="fr-FR" sz="1200" dirty="0">
                <a:latin typeface="Comic Sans MS" panose="030F0702030302020204" pitchFamily="66" charset="0"/>
              </a:rPr>
              <a:t>ce plan de travail est </a:t>
            </a:r>
            <a:r>
              <a:rPr lang="fr-FR" sz="1200" dirty="0" smtClean="0">
                <a:latin typeface="Comic Sans MS" panose="030F0702030302020204" pitchFamily="66" charset="0"/>
              </a:rPr>
              <a:t>indiqué </a:t>
            </a:r>
            <a:r>
              <a:rPr lang="fr-FR" sz="1200" dirty="0">
                <a:latin typeface="Comic Sans MS" panose="030F0702030302020204" pitchFamily="66" charset="0"/>
              </a:rPr>
              <a:t>pour chaque activité :</a:t>
            </a:r>
          </a:p>
          <a:p>
            <a:pPr marL="361950" indent="-171450" algn="just">
              <a:buFont typeface="Wingdings" panose="05000000000000000000" pitchFamily="2" charset="2"/>
              <a:buChar char="§"/>
            </a:pPr>
            <a:r>
              <a:rPr lang="fr-FR" sz="1200" b="1" dirty="0" smtClean="0">
                <a:latin typeface="Comic Sans MS" panose="030F0702030302020204" pitchFamily="66" charset="0"/>
              </a:rPr>
              <a:t>Le </a:t>
            </a:r>
            <a:r>
              <a:rPr lang="fr-FR" sz="1200" b="1" dirty="0">
                <a:latin typeface="Comic Sans MS" panose="030F0702030302020204" pitchFamily="66" charset="0"/>
              </a:rPr>
              <a:t>domaine </a:t>
            </a:r>
            <a:r>
              <a:rPr lang="fr-FR" sz="1200" dirty="0">
                <a:latin typeface="Comic Sans MS" panose="030F0702030302020204" pitchFamily="66" charset="0"/>
              </a:rPr>
              <a:t>et donc le tiroir concerné ; </a:t>
            </a:r>
          </a:p>
          <a:p>
            <a:pPr marL="361950" indent="-171450" algn="just">
              <a:buFont typeface="Wingdings" panose="05000000000000000000" pitchFamily="2" charset="2"/>
              <a:buChar char="§"/>
            </a:pPr>
            <a:r>
              <a:rPr lang="fr-FR" sz="1200" b="1" dirty="0" smtClean="0">
                <a:latin typeface="Comic Sans MS" panose="030F0702030302020204" pitchFamily="66" charset="0"/>
              </a:rPr>
              <a:t>Le </a:t>
            </a:r>
            <a:r>
              <a:rPr lang="fr-FR" sz="1200" b="1" dirty="0">
                <a:latin typeface="Comic Sans MS" panose="030F0702030302020204" pitchFamily="66" charset="0"/>
              </a:rPr>
              <a:t>code </a:t>
            </a:r>
            <a:r>
              <a:rPr lang="fr-FR" sz="1200" dirty="0">
                <a:latin typeface="Comic Sans MS" panose="030F0702030302020204" pitchFamily="66" charset="0"/>
              </a:rPr>
              <a:t>de la compétence travaillée ; </a:t>
            </a:r>
          </a:p>
          <a:p>
            <a:pPr marL="361950" indent="-171450" algn="just">
              <a:buFont typeface="Wingdings" panose="05000000000000000000" pitchFamily="2" charset="2"/>
              <a:buChar char="§"/>
            </a:pPr>
            <a:r>
              <a:rPr lang="fr-FR" sz="1200" b="1" dirty="0" smtClean="0">
                <a:latin typeface="Comic Sans MS" panose="030F0702030302020204" pitchFamily="66" charset="0"/>
              </a:rPr>
              <a:t>La </a:t>
            </a:r>
            <a:r>
              <a:rPr lang="fr-FR" sz="1200" b="1" dirty="0">
                <a:latin typeface="Comic Sans MS" panose="030F0702030302020204" pitchFamily="66" charset="0"/>
              </a:rPr>
              <a:t>consigne </a:t>
            </a:r>
            <a:r>
              <a:rPr lang="fr-FR" sz="1200" dirty="0">
                <a:latin typeface="Comic Sans MS" panose="030F0702030302020204" pitchFamily="66" charset="0"/>
              </a:rPr>
              <a:t>de l'activité ; </a:t>
            </a:r>
          </a:p>
          <a:p>
            <a:pPr marL="361950" indent="-171450" algn="just">
              <a:buFont typeface="Wingdings" panose="05000000000000000000" pitchFamily="2" charset="2"/>
              <a:buChar char="§"/>
            </a:pPr>
            <a:r>
              <a:rPr lang="fr-FR" sz="1200" b="1" dirty="0" smtClean="0">
                <a:latin typeface="Comic Sans MS" panose="030F0702030302020204" pitchFamily="66" charset="0"/>
              </a:rPr>
              <a:t>Les </a:t>
            </a:r>
            <a:r>
              <a:rPr lang="fr-FR" sz="1200" b="1" dirty="0">
                <a:latin typeface="Comic Sans MS" panose="030F0702030302020204" pitchFamily="66" charset="0"/>
              </a:rPr>
              <a:t>outils </a:t>
            </a:r>
            <a:r>
              <a:rPr lang="fr-FR" sz="1200" dirty="0">
                <a:latin typeface="Comic Sans MS" panose="030F0702030302020204" pitchFamily="66" charset="0"/>
              </a:rPr>
              <a:t>qui pourraient aider l'élève en cas de difficulté ou tout simplement le matériel nécessaire pour travailler. </a:t>
            </a: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algn="just"/>
            <a:r>
              <a:rPr lang="fr-FR" sz="1200" dirty="0" smtClean="0">
                <a:latin typeface="Comic Sans MS" panose="030F0702030302020204" pitchFamily="66" charset="0"/>
              </a:rPr>
              <a:t>Sur le plan de travail il existe deux types de centres : </a:t>
            </a:r>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b="1" dirty="0" smtClean="0">
                <a:solidFill>
                  <a:schemeClr val="accent6"/>
                </a:solidFill>
                <a:latin typeface="Comic Sans MS" panose="030F0702030302020204" pitchFamily="66" charset="0"/>
              </a:rPr>
              <a:t>Les </a:t>
            </a:r>
            <a:r>
              <a:rPr lang="fr-FR" sz="1200" b="1" dirty="0">
                <a:solidFill>
                  <a:schemeClr val="accent6"/>
                </a:solidFill>
                <a:latin typeface="Comic Sans MS" panose="030F0702030302020204" pitchFamily="66" charset="0"/>
              </a:rPr>
              <a:t>centres d'évaluation </a:t>
            </a:r>
            <a:r>
              <a:rPr lang="fr-FR" sz="1200" dirty="0">
                <a:latin typeface="Comic Sans MS" panose="030F0702030302020204" pitchFamily="66" charset="0"/>
              </a:rPr>
              <a:t>: Les élèves </a:t>
            </a:r>
            <a:r>
              <a:rPr lang="fr-FR" sz="1200" dirty="0" smtClean="0">
                <a:latin typeface="Comic Sans MS" panose="030F0702030302020204" pitchFamily="66" charset="0"/>
              </a:rPr>
              <a:t>s’évaluent au </a:t>
            </a:r>
            <a:r>
              <a:rPr lang="fr-FR" sz="1200" dirty="0">
                <a:latin typeface="Comic Sans MS" panose="030F0702030302020204" pitchFamily="66" charset="0"/>
              </a:rPr>
              <a:t>travers d'un exercice correspondant à une des compétences travaillées lors des semaines </a:t>
            </a:r>
            <a:r>
              <a:rPr lang="fr-FR" sz="1200" dirty="0" smtClean="0">
                <a:latin typeface="Comic Sans MS" panose="030F0702030302020204" pitchFamily="66" charset="0"/>
              </a:rPr>
              <a:t>précédentes, </a:t>
            </a:r>
            <a:r>
              <a:rPr lang="fr-FR" sz="1200" dirty="0">
                <a:latin typeface="Comic Sans MS" panose="030F0702030302020204" pitchFamily="66" charset="0"/>
              </a:rPr>
              <a:t>et qui sera collé dans le </a:t>
            </a:r>
            <a:r>
              <a:rPr lang="fr-FR" sz="1200" b="1" dirty="0">
                <a:latin typeface="Comic Sans MS" panose="030F0702030302020204" pitchFamily="66" charset="0"/>
              </a:rPr>
              <a:t>cahier de réussite</a:t>
            </a:r>
            <a:r>
              <a:rPr lang="fr-FR" sz="1200" dirty="0">
                <a:latin typeface="Comic Sans MS" panose="030F0702030302020204" pitchFamily="66" charset="0"/>
              </a:rPr>
              <a:t>. Si l'élève valide la compétence ("Objectif atteint") il reporte cette compétence dans son </a:t>
            </a:r>
            <a:r>
              <a:rPr lang="fr-FR" sz="1200" b="1" dirty="0">
                <a:latin typeface="Comic Sans MS" panose="030F0702030302020204" pitchFamily="66" charset="0"/>
              </a:rPr>
              <a:t>fichier de progrès</a:t>
            </a:r>
            <a:r>
              <a:rPr lang="fr-FR" sz="1200" dirty="0">
                <a:latin typeface="Comic Sans MS" panose="030F0702030302020204" pitchFamily="66" charset="0"/>
              </a:rPr>
              <a:t>. Dans le cas contraire ("Objectif à retravailler ou non atteint"), il peut recommencer l'exercice (correction de l'exercice au stylo </a:t>
            </a:r>
            <a:r>
              <a:rPr lang="fr-FR" sz="1200" dirty="0" smtClean="0">
                <a:latin typeface="Comic Sans MS" panose="030F0702030302020204" pitchFamily="66" charset="0"/>
              </a:rPr>
              <a:t>vert</a:t>
            </a:r>
            <a:r>
              <a:rPr lang="fr-FR" sz="1200" dirty="0">
                <a:latin typeface="Comic Sans MS" panose="030F0702030302020204" pitchFamily="66" charset="0"/>
              </a:rPr>
              <a:t> </a:t>
            </a:r>
            <a:r>
              <a:rPr lang="fr-FR" sz="1200" dirty="0" smtClean="0">
                <a:latin typeface="Comic Sans MS" panose="030F0702030302020204" pitchFamily="66" charset="0"/>
              </a:rPr>
              <a:t>et/ou réalisation d’un autre exercice).</a:t>
            </a:r>
          </a:p>
          <a:p>
            <a:pPr marL="171450" indent="-171450" algn="just">
              <a:buFont typeface="Arial" panose="020B0604020202020204" pitchFamily="34" charset="0"/>
              <a:buChar char="•"/>
            </a:pPr>
            <a:endParaRPr lang="fr-FR" sz="1200" dirty="0" smtClean="0">
              <a:latin typeface="Comic Sans MS" panose="030F0702030302020204" pitchFamily="66" charset="0"/>
            </a:endParaRPr>
          </a:p>
          <a:p>
            <a:pPr marL="171450" indent="-171450" algn="just">
              <a:buFont typeface="Arial" panose="020B0604020202020204" pitchFamily="34" charset="0"/>
              <a:buChar char="•"/>
            </a:pPr>
            <a:r>
              <a:rPr lang="fr-FR" sz="1200" b="1" dirty="0" smtClean="0">
                <a:solidFill>
                  <a:schemeClr val="accent6"/>
                </a:solidFill>
                <a:latin typeface="Comic Sans MS" panose="030F0702030302020204" pitchFamily="66" charset="0"/>
              </a:rPr>
              <a:t>Les </a:t>
            </a:r>
            <a:r>
              <a:rPr lang="fr-FR" sz="1200" b="1" dirty="0">
                <a:solidFill>
                  <a:schemeClr val="accent6"/>
                </a:solidFill>
                <a:latin typeface="Comic Sans MS" panose="030F0702030302020204" pitchFamily="66" charset="0"/>
              </a:rPr>
              <a:t>centres d'autonomie </a:t>
            </a:r>
            <a:r>
              <a:rPr lang="fr-FR" sz="1200" dirty="0">
                <a:latin typeface="Comic Sans MS" panose="030F0702030302020204" pitchFamily="66" charset="0"/>
              </a:rPr>
              <a:t>:  Ces activités permettent généralement un </a:t>
            </a:r>
            <a:r>
              <a:rPr lang="fr-FR" sz="1200" b="1" dirty="0" err="1">
                <a:latin typeface="Comic Sans MS" panose="030F0702030302020204" pitchFamily="66" charset="0"/>
              </a:rPr>
              <a:t>rebrassage</a:t>
            </a:r>
            <a:r>
              <a:rPr lang="fr-FR" sz="1200" b="1" dirty="0">
                <a:latin typeface="Comic Sans MS" panose="030F0702030302020204" pitchFamily="66" charset="0"/>
              </a:rPr>
              <a:t> de compétences déjà travaillées </a:t>
            </a:r>
            <a:r>
              <a:rPr lang="fr-FR" sz="1200" dirty="0">
                <a:latin typeface="Comic Sans MS" panose="030F0702030302020204" pitchFamily="66" charset="0"/>
              </a:rPr>
              <a:t>avec l'enseignant et </a:t>
            </a:r>
            <a:r>
              <a:rPr lang="fr-FR" sz="1200" dirty="0" smtClean="0">
                <a:latin typeface="Comic Sans MS" panose="030F0702030302020204" pitchFamily="66" charset="0"/>
              </a:rPr>
              <a:t>validées (ou non) </a:t>
            </a:r>
            <a:r>
              <a:rPr lang="fr-FR" sz="1200" dirty="0">
                <a:latin typeface="Comic Sans MS" panose="030F0702030302020204" pitchFamily="66" charset="0"/>
              </a:rPr>
              <a:t>dans le cahier de réussite</a:t>
            </a:r>
            <a:r>
              <a:rPr lang="fr-FR" sz="1200" dirty="0" smtClean="0">
                <a:latin typeface="Comic Sans MS" panose="030F0702030302020204" pitchFamily="66" charset="0"/>
              </a:rPr>
              <a:t>.</a:t>
            </a:r>
          </a:p>
          <a:p>
            <a:pPr marL="180975" algn="just"/>
            <a:r>
              <a:rPr lang="fr-FR" sz="1200" dirty="0" smtClean="0">
                <a:latin typeface="Comic Sans MS" panose="030F0702030302020204" pitchFamily="66" charset="0"/>
              </a:rPr>
              <a:t>En </a:t>
            </a:r>
            <a:r>
              <a:rPr lang="fr-FR" sz="1200" dirty="0">
                <a:latin typeface="Comic Sans MS" panose="030F0702030302020204" pitchFamily="66" charset="0"/>
              </a:rPr>
              <a:t>effet, une compétence qui n'est pas régulièrement retravaillée, bien qu'elle ait été sur le moment comprise et assimilée par les élèves, </a:t>
            </a:r>
            <a:r>
              <a:rPr lang="fr-FR" sz="1200" b="1" dirty="0">
                <a:latin typeface="Comic Sans MS" panose="030F0702030302020204" pitchFamily="66" charset="0"/>
              </a:rPr>
              <a:t>risque très vite d'être oubliée en l'absence d'un retour régulier</a:t>
            </a:r>
            <a:r>
              <a:rPr lang="fr-FR" sz="1200" dirty="0">
                <a:latin typeface="Comic Sans MS" panose="030F0702030302020204" pitchFamily="66" charset="0"/>
              </a:rPr>
              <a:t>. De plus, cela permet aux élèves qui n'auraient pas validé certaines compétences de les retravailler sous une forme ludique avant de retenter la validation à travers un nouvel exercice dans le cahier de réussite. </a:t>
            </a: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6388" name="Picture 4" descr="http://ekladata.com/acsAvXD9M5aaTos7-BJc6jevJKA@404x2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927" y="2454275"/>
            <a:ext cx="38481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09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88994" y="213262"/>
            <a:ext cx="2543966" cy="461665"/>
          </a:xfrm>
          <a:prstGeom prst="rect">
            <a:avLst/>
          </a:prstGeom>
          <a:noFill/>
        </p:spPr>
        <p:txBody>
          <a:bodyPr wrap="none" rtlCol="0">
            <a:spAutoFit/>
          </a:bodyPr>
          <a:lstStyle/>
          <a:p>
            <a:r>
              <a:rPr lang="fr-FR" sz="2400" dirty="0" smtClean="0">
                <a:latin typeface="MTF Hello Again" panose="02000500000000000000" pitchFamily="2" charset="0"/>
              </a:rPr>
              <a:t>Le plan de travail (3)</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30</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8771632"/>
          </a:xfrm>
          <a:prstGeom prst="rect">
            <a:avLst/>
          </a:prstGeom>
          <a:noFill/>
        </p:spPr>
        <p:txBody>
          <a:bodyPr wrap="square" rtlCol="0">
            <a:spAutoFit/>
          </a:bodyPr>
          <a:lstStyle/>
          <a:p>
            <a:pPr algn="just"/>
            <a:r>
              <a:rPr lang="fr-FR" sz="1200" dirty="0" smtClean="0">
                <a:solidFill>
                  <a:schemeClr val="accent2"/>
                </a:solidFill>
                <a:latin typeface="Comic Sans MS" panose="030F0702030302020204" pitchFamily="66" charset="0"/>
              </a:rPr>
              <a:t>- </a:t>
            </a:r>
            <a:r>
              <a:rPr lang="fr-FR" sz="1200" dirty="0">
                <a:solidFill>
                  <a:schemeClr val="accent2"/>
                </a:solidFill>
                <a:latin typeface="Comic Sans MS" panose="030F0702030302020204" pitchFamily="66" charset="0"/>
              </a:rPr>
              <a:t>Le plan de travail individuel </a:t>
            </a:r>
            <a:r>
              <a:rPr lang="fr-FR" sz="1200" dirty="0" smtClean="0">
                <a:solidFill>
                  <a:schemeClr val="accent2"/>
                </a:solidFill>
                <a:latin typeface="Comic Sans MS" panose="030F0702030302020204" pitchFamily="66" charset="0"/>
              </a:rPr>
              <a:t>02 </a:t>
            </a:r>
            <a:r>
              <a:rPr lang="fr-FR" sz="1200" dirty="0">
                <a:solidFill>
                  <a:schemeClr val="accent2"/>
                </a:solidFill>
                <a:latin typeface="Comic Sans MS" panose="030F0702030302020204" pitchFamily="66" charset="0"/>
              </a:rPr>
              <a:t>: </a:t>
            </a:r>
          </a:p>
          <a:p>
            <a:pPr algn="just"/>
            <a:r>
              <a:rPr lang="fr-FR" sz="1200" dirty="0" smtClean="0">
                <a:latin typeface="Comic Sans MS" panose="030F0702030302020204" pitchFamily="66" charset="0"/>
              </a:rPr>
              <a:t>Contrairement au 1</a:t>
            </a:r>
            <a:r>
              <a:rPr lang="fr-FR" sz="1200" baseline="30000" dirty="0" smtClean="0">
                <a:latin typeface="Comic Sans MS" panose="030F0702030302020204" pitchFamily="66" charset="0"/>
              </a:rPr>
              <a:t>er</a:t>
            </a:r>
            <a:r>
              <a:rPr lang="fr-FR" sz="1200" dirty="0" smtClean="0">
                <a:latin typeface="Comic Sans MS" panose="030F0702030302020204" pitchFamily="66" charset="0"/>
              </a:rPr>
              <a:t> plan de travail individuel, celui-ci n’est </a:t>
            </a:r>
            <a:r>
              <a:rPr lang="fr-FR" sz="1200" b="1" dirty="0" smtClean="0">
                <a:latin typeface="Comic Sans MS" panose="030F0702030302020204" pitchFamily="66" charset="0"/>
              </a:rPr>
              <a:t>pas pré-rempli avec des activités imposées</a:t>
            </a:r>
            <a:r>
              <a:rPr lang="fr-FR" sz="1200" dirty="0" smtClean="0">
                <a:latin typeface="Comic Sans MS" panose="030F0702030302020204" pitchFamily="66" charset="0"/>
              </a:rPr>
              <a:t>. Seuls les domaines sont précisés. Ainsi, l’élève doit, par exemple, </a:t>
            </a:r>
            <a:r>
              <a:rPr lang="fr-FR" sz="1200" b="1" dirty="0" smtClean="0">
                <a:latin typeface="Comic Sans MS" panose="030F0702030302020204" pitchFamily="66" charset="0"/>
              </a:rPr>
              <a:t>choisir une activité de Lecture parmi celle déjà travaillées en centre guidé</a:t>
            </a:r>
            <a:r>
              <a:rPr lang="fr-FR" sz="1200" dirty="0" smtClean="0">
                <a:latin typeface="Comic Sans MS" panose="030F0702030302020204" pitchFamily="66" charset="0"/>
              </a:rPr>
              <a:t> (et qui se trouvent maintenant dans les boîtes de rangement). </a:t>
            </a: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a:solidFill>
                  <a:schemeClr val="accent2"/>
                </a:solidFill>
                <a:latin typeface="Comic Sans MS" panose="030F0702030302020204" pitchFamily="66" charset="0"/>
              </a:rPr>
              <a:t>- </a:t>
            </a:r>
            <a:r>
              <a:rPr lang="fr-FR" sz="1200" dirty="0" smtClean="0">
                <a:solidFill>
                  <a:schemeClr val="accent2"/>
                </a:solidFill>
                <a:latin typeface="Comic Sans MS" panose="030F0702030302020204" pitchFamily="66" charset="0"/>
              </a:rPr>
              <a:t>La fiche de suivi : </a:t>
            </a:r>
            <a:endParaRPr lang="fr-FR" sz="1200" dirty="0">
              <a:solidFill>
                <a:schemeClr val="accent2"/>
              </a:solidFill>
              <a:latin typeface="Comic Sans MS" panose="030F0702030302020204" pitchFamily="66" charset="0"/>
            </a:endParaRPr>
          </a:p>
          <a:p>
            <a:pPr algn="just"/>
            <a:r>
              <a:rPr lang="fr-FR" sz="1200" dirty="0">
                <a:latin typeface="Comic Sans MS" panose="030F0702030302020204" pitchFamily="66" charset="0"/>
              </a:rPr>
              <a:t>Afin de savoir si les élèves ont validé ou non les différentes </a:t>
            </a:r>
            <a:r>
              <a:rPr lang="fr-FR" sz="1200" dirty="0" smtClean="0">
                <a:latin typeface="Comic Sans MS" panose="030F0702030302020204" pitchFamily="66" charset="0"/>
              </a:rPr>
              <a:t>activités, </a:t>
            </a:r>
            <a:r>
              <a:rPr lang="fr-FR" sz="1200" dirty="0">
                <a:latin typeface="Comic Sans MS" panose="030F0702030302020204" pitchFamily="66" charset="0"/>
              </a:rPr>
              <a:t>j'utilise une fiche de suivi que je complète en m'aidant </a:t>
            </a:r>
            <a:r>
              <a:rPr lang="fr-FR" sz="1200" b="1" dirty="0">
                <a:latin typeface="Comic Sans MS" panose="030F0702030302020204" pitchFamily="66" charset="0"/>
              </a:rPr>
              <a:t>des différents cahiers (de réussite, d'écrivain, des centres, ...) et des observations</a:t>
            </a:r>
            <a:r>
              <a:rPr lang="fr-FR" sz="1200" dirty="0">
                <a:latin typeface="Comic Sans MS" panose="030F0702030302020204" pitchFamily="66" charset="0"/>
              </a:rPr>
              <a:t> réalisées durant la semaine</a:t>
            </a:r>
            <a:r>
              <a:rPr lang="fr-FR" sz="1200" dirty="0" smtClean="0">
                <a:latin typeface="Comic Sans MS" panose="030F0702030302020204" pitchFamily="66" charset="0"/>
              </a:rPr>
              <a:t>.</a:t>
            </a: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r>
              <a:rPr lang="fr-FR" sz="1200" dirty="0" smtClean="0">
                <a:latin typeface="Comic Sans MS" panose="030F0702030302020204" pitchFamily="66" charset="0"/>
              </a:rPr>
              <a:t>Les </a:t>
            </a:r>
            <a:r>
              <a:rPr lang="fr-FR" sz="1200" dirty="0">
                <a:latin typeface="Comic Sans MS" panose="030F0702030302020204" pitchFamily="66" charset="0"/>
              </a:rPr>
              <a:t>élèves ont accès à cette feuille puisqu'elle </a:t>
            </a:r>
            <a:r>
              <a:rPr lang="fr-FR" sz="1200" b="1" dirty="0">
                <a:latin typeface="Comic Sans MS" panose="030F0702030302020204" pitchFamily="66" charset="0"/>
              </a:rPr>
              <a:t>reste affichée sur le tableau de la classe</a:t>
            </a:r>
            <a:r>
              <a:rPr lang="fr-FR" sz="1200" dirty="0">
                <a:latin typeface="Comic Sans MS" panose="030F0702030302020204" pitchFamily="66" charset="0"/>
              </a:rPr>
              <a:t>. Cela leur permet aussi de </a:t>
            </a:r>
            <a:r>
              <a:rPr lang="fr-FR" sz="1200" b="1" dirty="0">
                <a:latin typeface="Comic Sans MS" panose="030F0702030302020204" pitchFamily="66" charset="0"/>
              </a:rPr>
              <a:t>suivre </a:t>
            </a:r>
            <a:r>
              <a:rPr lang="fr-FR" sz="1200" b="1" dirty="0" smtClean="0">
                <a:latin typeface="Comic Sans MS" panose="030F0702030302020204" pitchFamily="66" charset="0"/>
              </a:rPr>
              <a:t>leur avancée dans </a:t>
            </a:r>
            <a:r>
              <a:rPr lang="fr-FR" sz="1200" b="1" dirty="0">
                <a:latin typeface="Comic Sans MS" panose="030F0702030302020204" pitchFamily="66" charset="0"/>
              </a:rPr>
              <a:t>l'acquisition des compétences </a:t>
            </a:r>
            <a:r>
              <a:rPr lang="fr-FR" sz="1200" dirty="0">
                <a:latin typeface="Comic Sans MS" panose="030F0702030302020204" pitchFamily="66" charset="0"/>
              </a:rPr>
              <a:t>et de s'améliorer dans le cas d'activités dont l'objectif serait à retravailler ou non atteint. </a:t>
            </a: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En dehors des remarques </a:t>
            </a:r>
            <a:r>
              <a:rPr lang="fr-FR" sz="1200" dirty="0" smtClean="0">
                <a:latin typeface="Comic Sans MS" panose="030F0702030302020204" pitchFamily="66" charset="0"/>
              </a:rPr>
              <a:t>sur </a:t>
            </a:r>
            <a:r>
              <a:rPr lang="fr-FR" sz="1200" b="1" dirty="0">
                <a:latin typeface="Comic Sans MS" panose="030F0702030302020204" pitchFamily="66" charset="0"/>
              </a:rPr>
              <a:t>le niveau d'acquisition des compétences </a:t>
            </a:r>
            <a:r>
              <a:rPr lang="fr-FR" sz="1200" dirty="0" smtClean="0">
                <a:latin typeface="Comic Sans MS" panose="030F0702030302020204" pitchFamily="66" charset="0"/>
              </a:rPr>
              <a:t>(code couleur), </a:t>
            </a:r>
            <a:r>
              <a:rPr lang="fr-FR" sz="1200" dirty="0">
                <a:latin typeface="Comic Sans MS" panose="030F0702030302020204" pitchFamily="66" charset="0"/>
              </a:rPr>
              <a:t>cette feuille me permet également de me </a:t>
            </a:r>
            <a:r>
              <a:rPr lang="fr-FR" sz="1200" b="1" dirty="0">
                <a:latin typeface="Comic Sans MS" panose="030F0702030302020204" pitchFamily="66" charset="0"/>
              </a:rPr>
              <a:t>rappeler les </a:t>
            </a:r>
            <a:r>
              <a:rPr lang="fr-FR" sz="1200" b="1" dirty="0" smtClean="0">
                <a:latin typeface="Comic Sans MS" panose="030F0702030302020204" pitchFamily="66" charset="0"/>
              </a:rPr>
              <a:t>cas de « non respect » </a:t>
            </a:r>
            <a:r>
              <a:rPr lang="fr-FR" sz="1200" b="1" dirty="0">
                <a:latin typeface="Comic Sans MS" panose="030F0702030302020204" pitchFamily="66" charset="0"/>
              </a:rPr>
              <a:t>de mise en page des cahiers </a:t>
            </a:r>
            <a:r>
              <a:rPr lang="fr-FR" sz="1200" dirty="0">
                <a:latin typeface="Comic Sans MS" panose="030F0702030302020204" pitchFamily="66" charset="0"/>
              </a:rPr>
              <a:t>(date, titre) ou encore </a:t>
            </a:r>
            <a:r>
              <a:rPr lang="fr-FR" sz="1200" b="1" dirty="0">
                <a:latin typeface="Comic Sans MS" panose="030F0702030302020204" pitchFamily="66" charset="0"/>
              </a:rPr>
              <a:t>d</a:t>
            </a:r>
            <a:r>
              <a:rPr lang="fr-FR" sz="1200" b="1" dirty="0" smtClean="0">
                <a:latin typeface="Comic Sans MS" panose="030F0702030302020204" pitchFamily="66" charset="0"/>
              </a:rPr>
              <a:t>es </a:t>
            </a:r>
            <a:r>
              <a:rPr lang="fr-FR" sz="1200" b="1" dirty="0">
                <a:latin typeface="Comic Sans MS" panose="030F0702030302020204" pitchFamily="66" charset="0"/>
              </a:rPr>
              <a:t>oublis de matériel </a:t>
            </a:r>
            <a:r>
              <a:rPr lang="fr-FR" sz="1200" dirty="0">
                <a:latin typeface="Comic Sans MS" panose="030F0702030302020204" pitchFamily="66" charset="0"/>
              </a:rPr>
              <a:t>(feuille de lecture, cahier de leçon, etc.). Pour cela, j'indique à côté du point de couleur un "d" (date), un "t" (titre) ou encore un "f" (feuille) pour me rappeler les manquements en terme de gestion des cahiers et du matériel. </a:t>
            </a:r>
          </a:p>
          <a:p>
            <a:pPr algn="just"/>
            <a:r>
              <a:rPr lang="fr-FR" sz="1200" dirty="0" smtClean="0">
                <a:latin typeface="Comic Sans MS" panose="030F0702030302020204" pitchFamily="66" charset="0"/>
              </a:rPr>
              <a:t>Cela </a:t>
            </a:r>
            <a:r>
              <a:rPr lang="fr-FR" sz="1200" dirty="0">
                <a:latin typeface="Comic Sans MS" panose="030F0702030302020204" pitchFamily="66" charset="0"/>
              </a:rPr>
              <a:t>aura </a:t>
            </a:r>
            <a:r>
              <a:rPr lang="fr-FR" sz="1200" b="1" dirty="0">
                <a:latin typeface="Comic Sans MS" panose="030F0702030302020204" pitchFamily="66" charset="0"/>
              </a:rPr>
              <a:t>un impact sur le niveau d'autonomie </a:t>
            </a:r>
            <a:r>
              <a:rPr lang="fr-FR" sz="1200" dirty="0">
                <a:latin typeface="Comic Sans MS" panose="030F0702030302020204" pitchFamily="66" charset="0"/>
              </a:rPr>
              <a:t>que je donne à chacun pour la semaine suivante. Par exemple, un élève qui aurait validé l'ensemble de ses compétences mais qui aurait oublié à plusieurs reprises des </a:t>
            </a:r>
            <a:r>
              <a:rPr lang="fr-FR" sz="1200" dirty="0" smtClean="0">
                <a:latin typeface="Comic Sans MS" panose="030F0702030302020204" pitchFamily="66" charset="0"/>
              </a:rPr>
              <a:t>dates ou des </a:t>
            </a:r>
            <a:r>
              <a:rPr lang="fr-FR" sz="1200" dirty="0">
                <a:latin typeface="Comic Sans MS" panose="030F0702030302020204" pitchFamily="66" charset="0"/>
              </a:rPr>
              <a:t>titres </a:t>
            </a:r>
            <a:r>
              <a:rPr lang="fr-FR" sz="1200" dirty="0" smtClean="0">
                <a:latin typeface="Comic Sans MS" panose="030F0702030302020204" pitchFamily="66" charset="0"/>
              </a:rPr>
              <a:t>ne pourra </a:t>
            </a:r>
            <a:r>
              <a:rPr lang="fr-FR" sz="1200" dirty="0">
                <a:latin typeface="Comic Sans MS" panose="030F0702030302020204" pitchFamily="66" charset="0"/>
              </a:rPr>
              <a:t>pas être </a:t>
            </a:r>
            <a:r>
              <a:rPr lang="fr-FR" sz="1200" dirty="0" smtClean="0">
                <a:latin typeface="Comic Sans MS" panose="030F0702030302020204" pitchFamily="66" charset="0"/>
              </a:rPr>
              <a:t>« niveau 4 » d’autonomie. </a:t>
            </a:r>
          </a:p>
          <a:p>
            <a:pPr algn="just"/>
            <a:endParaRPr lang="fr-FR" sz="1200" dirty="0">
              <a:latin typeface="Comic Sans MS" panose="030F0702030302020204" pitchFamily="66" charset="0"/>
            </a:endParaRPr>
          </a:p>
          <a:p>
            <a:pPr lvl="4" algn="just"/>
            <a:r>
              <a:rPr lang="fr-FR" sz="1200" b="1" i="1" dirty="0">
                <a:solidFill>
                  <a:srgbClr val="FF0000"/>
                </a:solidFill>
                <a:latin typeface="Comic Sans MS" panose="030F0702030302020204" pitchFamily="66" charset="0"/>
              </a:rPr>
              <a:t>Certaines colonnes sont doublées, voire triplées (lecture et écriture) : </a:t>
            </a:r>
            <a:r>
              <a:rPr lang="fr-FR" sz="1200" b="1" i="1" dirty="0" smtClean="0">
                <a:solidFill>
                  <a:srgbClr val="FF0000"/>
                </a:solidFill>
                <a:latin typeface="Comic Sans MS" panose="030F0702030302020204" pitchFamily="66" charset="0"/>
              </a:rPr>
              <a:t>je </a:t>
            </a:r>
            <a:r>
              <a:rPr lang="fr-FR" sz="1200" b="1" i="1" dirty="0">
                <a:solidFill>
                  <a:srgbClr val="FF0000"/>
                </a:solidFill>
                <a:latin typeface="Comic Sans MS" panose="030F0702030302020204" pitchFamily="66" charset="0"/>
              </a:rPr>
              <a:t>fonctionne dans ces domaines par niveau de compétence (</a:t>
            </a:r>
            <a:r>
              <a:rPr lang="fr-FR" sz="1200" b="1" i="1" dirty="0" smtClean="0">
                <a:solidFill>
                  <a:srgbClr val="FF0000"/>
                </a:solidFill>
                <a:latin typeface="Comic Sans MS" panose="030F0702030302020204" pitchFamily="66" charset="0"/>
              </a:rPr>
              <a:t>groupes A, B, C) </a:t>
            </a:r>
            <a:r>
              <a:rPr lang="fr-FR" sz="1200" b="1" i="1" dirty="0">
                <a:solidFill>
                  <a:srgbClr val="FF0000"/>
                </a:solidFill>
                <a:latin typeface="Comic Sans MS" panose="030F0702030302020204" pitchFamily="66" charset="0"/>
              </a:rPr>
              <a:t>et non par niveau de classe (</a:t>
            </a:r>
            <a:r>
              <a:rPr lang="fr-FR" sz="1200" b="1" i="1" dirty="0" smtClean="0">
                <a:solidFill>
                  <a:srgbClr val="FF0000"/>
                </a:solidFill>
                <a:latin typeface="Comic Sans MS" panose="030F0702030302020204" pitchFamily="66" charset="0"/>
              </a:rPr>
              <a:t>CE1, CE2).</a:t>
            </a:r>
            <a:endParaRPr lang="fr-FR" sz="1200" b="1" i="1" dirty="0">
              <a:solidFill>
                <a:srgbClr val="FF0000"/>
              </a:solidFill>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3"/>
          <a:stretch>
            <a:fillRect/>
          </a:stretch>
        </p:blipFill>
        <p:spPr>
          <a:xfrm>
            <a:off x="2379443" y="1888308"/>
            <a:ext cx="2057386" cy="1368000"/>
          </a:xfrm>
          <a:prstGeom prst="rect">
            <a:avLst/>
          </a:prstGeom>
        </p:spPr>
      </p:pic>
      <p:pic>
        <p:nvPicPr>
          <p:cNvPr id="17410" name="Picture 2" descr="http://ekladata.com/LCNtx65JmyPtUXXhhov56uSFtPM@406x2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996" y="4204873"/>
            <a:ext cx="2079969" cy="1332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ekladata.com/Qe2S1Q6JpKh6BftgCBJF3lNOZQs@367x30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6153" y="4204873"/>
            <a:ext cx="1587156" cy="133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onception d'arriÃ¨re-plan d'affaires Vecteur gratu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673" y="8479890"/>
            <a:ext cx="1201278"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99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4718" y="203572"/>
            <a:ext cx="5460982" cy="461665"/>
          </a:xfrm>
          <a:prstGeom prst="rect">
            <a:avLst/>
          </a:prstGeom>
          <a:noFill/>
        </p:spPr>
        <p:txBody>
          <a:bodyPr wrap="none" rtlCol="0">
            <a:spAutoFit/>
          </a:bodyPr>
          <a:lstStyle/>
          <a:p>
            <a:r>
              <a:rPr lang="fr-FR" sz="2400" dirty="0" smtClean="0">
                <a:latin typeface="MTF Hello Again" panose="02000500000000000000" pitchFamily="2" charset="0"/>
              </a:rPr>
              <a:t>Gestion de l’autonomie : les niveaux d’autonomie</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31</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6001643"/>
          </a:xfrm>
          <a:prstGeom prst="rect">
            <a:avLst/>
          </a:prstGeom>
          <a:noFill/>
        </p:spPr>
        <p:txBody>
          <a:bodyPr wrap="square" rtlCol="0">
            <a:spAutoFit/>
          </a:bodyPr>
          <a:lstStyle/>
          <a:p>
            <a:pPr algn="just"/>
            <a:r>
              <a:rPr lang="fr-FR" sz="1200" dirty="0" smtClean="0">
                <a:latin typeface="Comic Sans MS" panose="030F0702030302020204" pitchFamily="66" charset="0"/>
              </a:rPr>
              <a:t>A </a:t>
            </a:r>
            <a:r>
              <a:rPr lang="fr-FR" sz="1200" dirty="0">
                <a:latin typeface="Comic Sans MS" panose="030F0702030302020204" pitchFamily="66" charset="0"/>
              </a:rPr>
              <a:t>la fin de la semaine, lors du bilan général, je reprends les plans de travail et, </a:t>
            </a:r>
            <a:r>
              <a:rPr lang="fr-FR" sz="1200" b="1" dirty="0">
                <a:latin typeface="Comic Sans MS" panose="030F0702030302020204" pitchFamily="66" charset="0"/>
              </a:rPr>
              <a:t>en fonction du degré de </a:t>
            </a:r>
            <a:r>
              <a:rPr lang="fr-FR" sz="1200" b="1" dirty="0" smtClean="0">
                <a:latin typeface="Comic Sans MS" panose="030F0702030302020204" pitchFamily="66" charset="0"/>
              </a:rPr>
              <a:t>réalisation, </a:t>
            </a:r>
            <a:r>
              <a:rPr lang="fr-FR" sz="1200" b="1" dirty="0">
                <a:latin typeface="Comic Sans MS" panose="030F0702030302020204" pitchFamily="66" charset="0"/>
              </a:rPr>
              <a:t>les élèves acquièrent un certain niveau d’autonomie</a:t>
            </a:r>
            <a:r>
              <a:rPr lang="fr-FR" sz="1200" dirty="0">
                <a:latin typeface="Comic Sans MS" panose="030F0702030302020204" pitchFamily="66" charset="0"/>
              </a:rPr>
              <a:t> (et ont ainsi des droits supplémentaires dans la classe</a:t>
            </a:r>
            <a:r>
              <a:rPr lang="fr-FR" sz="1200" dirty="0" smtClean="0">
                <a:latin typeface="Comic Sans MS" panose="030F0702030302020204" pitchFamily="66" charset="0"/>
              </a:rPr>
              <a:t>).</a:t>
            </a: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Voici une explication de ces différents niveaux </a:t>
            </a:r>
            <a:r>
              <a:rPr lang="fr-FR" sz="1200" dirty="0" smtClean="0">
                <a:latin typeface="Comic Sans MS" panose="030F0702030302020204" pitchFamily="66" charset="0"/>
              </a:rPr>
              <a:t>: </a:t>
            </a:r>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6">
                    <a:lumMod val="40000"/>
                    <a:lumOff val="60000"/>
                  </a:schemeClr>
                </a:solidFill>
                <a:latin typeface="Comic Sans MS" panose="030F0702030302020204" pitchFamily="66" charset="0"/>
              </a:rPr>
              <a:t>Niveau </a:t>
            </a:r>
            <a:r>
              <a:rPr lang="fr-FR" sz="1200" dirty="0">
                <a:solidFill>
                  <a:schemeClr val="accent6">
                    <a:lumMod val="40000"/>
                    <a:lumOff val="60000"/>
                  </a:schemeClr>
                </a:solidFill>
                <a:latin typeface="Comic Sans MS" panose="030F0702030302020204" pitchFamily="66" charset="0"/>
              </a:rPr>
              <a:t>1 </a:t>
            </a:r>
            <a:r>
              <a:rPr lang="fr-FR" sz="1200" dirty="0">
                <a:latin typeface="Comic Sans MS" panose="030F0702030302020204" pitchFamily="66" charset="0"/>
              </a:rPr>
              <a:t>: L’élève n’a pas fait grand-chose car il n’est </a:t>
            </a:r>
            <a:r>
              <a:rPr lang="fr-FR" sz="1200" b="1" dirty="0">
                <a:latin typeface="Comic Sans MS" panose="030F0702030302020204" pitchFamily="66" charset="0"/>
              </a:rPr>
              <a:t>pas encore capable de réaliser beaucoup de travail de manière autonome</a:t>
            </a:r>
            <a:r>
              <a:rPr lang="fr-FR" sz="1200" dirty="0">
                <a:latin typeface="Comic Sans MS" panose="030F0702030302020204" pitchFamily="66" charset="0"/>
              </a:rPr>
              <a:t>. Dans ce cas, les autres élèves (en particulier ceux appartenant aux niveaux 3 et 4) savent qu’ils doivent faire attention à leurs camarades en les aidant ponctuellement</a:t>
            </a:r>
            <a:r>
              <a:rPr lang="fr-FR" sz="1200" dirty="0" smtClean="0">
                <a:latin typeface="Comic Sans MS" panose="030F0702030302020204" pitchFamily="66" charset="0"/>
              </a:rPr>
              <a:t>.</a:t>
            </a:r>
          </a:p>
          <a:p>
            <a:pPr marL="628650" lvl="1" indent="-171450" algn="just">
              <a:buFont typeface="Wingdings" panose="05000000000000000000" pitchFamily="2" charset="2"/>
              <a:buChar char="Ø"/>
            </a:pPr>
            <a:r>
              <a:rPr lang="fr-FR" sz="1200" i="1" dirty="0" smtClean="0">
                <a:solidFill>
                  <a:schemeClr val="accent2"/>
                </a:solidFill>
                <a:latin typeface="Comic Sans MS" panose="030F0702030302020204" pitchFamily="66" charset="0"/>
              </a:rPr>
              <a:t>Correspond au PLAN DE TRAVAIL COLLECTIF. </a:t>
            </a:r>
            <a:endParaRPr lang="fr-FR" sz="1200" i="1" dirty="0">
              <a:solidFill>
                <a:schemeClr val="accent2"/>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6">
                    <a:lumMod val="60000"/>
                    <a:lumOff val="40000"/>
                  </a:schemeClr>
                </a:solidFill>
                <a:latin typeface="Comic Sans MS" panose="030F0702030302020204" pitchFamily="66" charset="0"/>
              </a:rPr>
              <a:t>Niveau </a:t>
            </a:r>
            <a:r>
              <a:rPr lang="fr-FR" sz="1200" dirty="0">
                <a:solidFill>
                  <a:schemeClr val="accent6">
                    <a:lumMod val="60000"/>
                    <a:lumOff val="40000"/>
                  </a:schemeClr>
                </a:solidFill>
                <a:latin typeface="Comic Sans MS" panose="030F0702030302020204" pitchFamily="66" charset="0"/>
              </a:rPr>
              <a:t>2</a:t>
            </a:r>
            <a:r>
              <a:rPr lang="fr-FR" sz="1200" dirty="0">
                <a:latin typeface="Comic Sans MS" panose="030F0702030302020204" pitchFamily="66" charset="0"/>
              </a:rPr>
              <a:t> : Il s’agit des élèves ayant réalisé une bonne partie des activités mais qui ont </a:t>
            </a:r>
            <a:r>
              <a:rPr lang="fr-FR" sz="1200" b="1" dirty="0">
                <a:latin typeface="Comic Sans MS" panose="030F0702030302020204" pitchFamily="66" charset="0"/>
              </a:rPr>
              <a:t>encore des problèmes de gestion de l’autonomie </a:t>
            </a:r>
            <a:r>
              <a:rPr lang="fr-FR" sz="1200" b="1" dirty="0" smtClean="0">
                <a:latin typeface="Comic Sans MS" panose="030F0702030302020204" pitchFamily="66" charset="0"/>
              </a:rPr>
              <a:t>ou </a:t>
            </a:r>
            <a:r>
              <a:rPr lang="fr-FR" sz="1200" b="1" dirty="0">
                <a:latin typeface="Comic Sans MS" panose="030F0702030302020204" pitchFamily="66" charset="0"/>
              </a:rPr>
              <a:t>de concentration </a:t>
            </a:r>
            <a:r>
              <a:rPr lang="fr-FR" sz="1200" dirty="0">
                <a:latin typeface="Comic Sans MS" panose="030F0702030302020204" pitchFamily="66" charset="0"/>
              </a:rPr>
              <a:t>(vous savez, ces élèves un peu « tête en l’air »). </a:t>
            </a:r>
          </a:p>
          <a:p>
            <a:pPr marL="171450" indent="-171450" algn="just">
              <a:buFont typeface="Arial" panose="020B0604020202020204" pitchFamily="34" charset="0"/>
              <a:buChar char="•"/>
            </a:pPr>
            <a:r>
              <a:rPr lang="fr-FR" sz="1200" dirty="0" smtClean="0">
                <a:solidFill>
                  <a:schemeClr val="accent6">
                    <a:lumMod val="75000"/>
                  </a:schemeClr>
                </a:solidFill>
                <a:latin typeface="Comic Sans MS" panose="030F0702030302020204" pitchFamily="66" charset="0"/>
              </a:rPr>
              <a:t>Niveau </a:t>
            </a:r>
            <a:r>
              <a:rPr lang="fr-FR" sz="1200" dirty="0">
                <a:solidFill>
                  <a:schemeClr val="accent6">
                    <a:lumMod val="75000"/>
                  </a:schemeClr>
                </a:solidFill>
                <a:latin typeface="Comic Sans MS" panose="030F0702030302020204" pitchFamily="66" charset="0"/>
              </a:rPr>
              <a:t>3</a:t>
            </a:r>
            <a:r>
              <a:rPr lang="fr-FR" sz="1200" dirty="0">
                <a:latin typeface="Comic Sans MS" panose="030F0702030302020204" pitchFamily="66" charset="0"/>
              </a:rPr>
              <a:t> : Ce sont les élèves qui ont effectué l’ensemble des activités du plan de travail</a:t>
            </a:r>
            <a:r>
              <a:rPr lang="fr-FR" sz="1200" dirty="0" smtClean="0">
                <a:latin typeface="Comic Sans MS" panose="030F0702030302020204" pitchFamily="66" charset="0"/>
              </a:rPr>
              <a:t>.</a:t>
            </a:r>
            <a:endParaRPr lang="fr-FR" sz="1200" dirty="0">
              <a:latin typeface="Comic Sans MS" panose="030F0702030302020204" pitchFamily="66" charset="0"/>
            </a:endParaRPr>
          </a:p>
          <a:p>
            <a:pPr marL="628650" lvl="1" indent="-171450" algn="just">
              <a:buFont typeface="Wingdings" panose="05000000000000000000" pitchFamily="2" charset="2"/>
              <a:buChar char="Ø"/>
            </a:pPr>
            <a:r>
              <a:rPr lang="fr-FR" sz="1200" i="1" dirty="0">
                <a:solidFill>
                  <a:schemeClr val="accent2"/>
                </a:solidFill>
                <a:latin typeface="Comic Sans MS" panose="030F0702030302020204" pitchFamily="66" charset="0"/>
              </a:rPr>
              <a:t>Correspond au PLAN DE </a:t>
            </a:r>
            <a:r>
              <a:rPr lang="fr-FR" sz="1200" i="1" dirty="0" smtClean="0">
                <a:solidFill>
                  <a:schemeClr val="accent2"/>
                </a:solidFill>
                <a:latin typeface="Comic Sans MS" panose="030F0702030302020204" pitchFamily="66" charset="0"/>
              </a:rPr>
              <a:t>TRAVAILINDIVIDUEL 01. </a:t>
            </a:r>
            <a:endParaRPr lang="fr-FR" sz="1200" i="1" dirty="0">
              <a:solidFill>
                <a:schemeClr val="accent2"/>
              </a:solidFill>
              <a:latin typeface="Comic Sans MS" panose="030F0702030302020204" pitchFamily="66" charset="0"/>
            </a:endParaRPr>
          </a:p>
          <a:p>
            <a:pPr marL="171450" indent="-171450" algn="just">
              <a:buFont typeface="Arial" panose="020B0604020202020204" pitchFamily="34" charset="0"/>
              <a:buChar char="•"/>
            </a:pPr>
            <a:r>
              <a:rPr lang="fr-FR" sz="1200" dirty="0" smtClean="0">
                <a:solidFill>
                  <a:schemeClr val="accent6">
                    <a:lumMod val="50000"/>
                  </a:schemeClr>
                </a:solidFill>
                <a:latin typeface="Comic Sans MS" panose="030F0702030302020204" pitchFamily="66" charset="0"/>
              </a:rPr>
              <a:t>Niveau </a:t>
            </a:r>
            <a:r>
              <a:rPr lang="fr-FR" sz="1200" dirty="0">
                <a:solidFill>
                  <a:schemeClr val="accent6">
                    <a:lumMod val="50000"/>
                  </a:schemeClr>
                </a:solidFill>
                <a:latin typeface="Comic Sans MS" panose="030F0702030302020204" pitchFamily="66" charset="0"/>
              </a:rPr>
              <a:t>4</a:t>
            </a:r>
            <a:r>
              <a:rPr lang="fr-FR" sz="1200" dirty="0">
                <a:latin typeface="Comic Sans MS" panose="030F0702030302020204" pitchFamily="66" charset="0"/>
              </a:rPr>
              <a:t> : J’ai rencontré plusieurs soucis avec des élèves qui réalisaient effectivement </a:t>
            </a:r>
            <a:r>
              <a:rPr lang="fr-FR" sz="1200" b="1" dirty="0">
                <a:latin typeface="Comic Sans MS" panose="030F0702030302020204" pitchFamily="66" charset="0"/>
              </a:rPr>
              <a:t>tout leur plan de travail mais de manière négligée</a:t>
            </a:r>
            <a:r>
              <a:rPr lang="fr-FR" sz="1200" dirty="0">
                <a:latin typeface="Comic Sans MS" panose="030F0702030302020204" pitchFamily="66" charset="0"/>
              </a:rPr>
              <a:t>. Pour atteindre ce </a:t>
            </a:r>
            <a:r>
              <a:rPr lang="fr-FR" sz="1200" dirty="0" smtClean="0">
                <a:latin typeface="Comic Sans MS" panose="030F0702030302020204" pitchFamily="66" charset="0"/>
              </a:rPr>
              <a:t>dernier </a:t>
            </a:r>
            <a:r>
              <a:rPr lang="fr-FR" sz="1200" dirty="0">
                <a:latin typeface="Comic Sans MS" panose="030F0702030302020204" pitchFamily="66" charset="0"/>
              </a:rPr>
              <a:t>niveau, il faut alors réussir l’ensemble des activités et </a:t>
            </a:r>
            <a:r>
              <a:rPr lang="fr-FR" sz="1200" dirty="0" smtClean="0">
                <a:latin typeface="Comic Sans MS" panose="030F0702030302020204" pitchFamily="66" charset="0"/>
              </a:rPr>
              <a:t>pas </a:t>
            </a:r>
            <a:r>
              <a:rPr lang="fr-FR" sz="1200" dirty="0">
                <a:latin typeface="Comic Sans MS" panose="030F0702030302020204" pitchFamily="66" charset="0"/>
              </a:rPr>
              <a:t>seulement les effectuer.  </a:t>
            </a:r>
          </a:p>
          <a:p>
            <a:pPr marL="628650" lvl="1" indent="-171450" algn="just">
              <a:buFont typeface="Wingdings" panose="05000000000000000000" pitchFamily="2" charset="2"/>
              <a:buChar char="Ø"/>
            </a:pPr>
            <a:r>
              <a:rPr lang="fr-FR" sz="1200" i="1" dirty="0">
                <a:solidFill>
                  <a:schemeClr val="accent2"/>
                </a:solidFill>
                <a:latin typeface="Comic Sans MS" panose="030F0702030302020204" pitchFamily="66" charset="0"/>
              </a:rPr>
              <a:t>Correspond au PLAN DE </a:t>
            </a:r>
            <a:r>
              <a:rPr lang="fr-FR" sz="1200" i="1" dirty="0" smtClean="0">
                <a:solidFill>
                  <a:schemeClr val="accent2"/>
                </a:solidFill>
                <a:latin typeface="Comic Sans MS" panose="030F0702030302020204" pitchFamily="66" charset="0"/>
              </a:rPr>
              <a:t>TRAVAIL INDIVIDUEL 02. </a:t>
            </a:r>
            <a:endParaRPr lang="fr-FR" sz="1200" i="1" dirty="0">
              <a:solidFill>
                <a:schemeClr val="accent2"/>
              </a:solidFill>
              <a:latin typeface="Comic Sans MS" panose="030F0702030302020204" pitchFamily="66" charset="0"/>
            </a:endParaRPr>
          </a:p>
          <a:p>
            <a:pPr algn="just"/>
            <a:endParaRPr lang="fr-FR" sz="1200" dirty="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10695" t="5927" r="16944" b="58518"/>
          <a:stretch/>
        </p:blipFill>
        <p:spPr>
          <a:xfrm>
            <a:off x="1143021" y="1485900"/>
            <a:ext cx="4884376" cy="1800000"/>
          </a:xfrm>
          <a:prstGeom prst="rect">
            <a:avLst/>
          </a:prstGeom>
        </p:spPr>
      </p:pic>
    </p:spTree>
    <p:extLst>
      <p:ext uri="{BB962C8B-B14F-4D97-AF65-F5344CB8AC3E}">
        <p14:creationId xmlns:p14="http://schemas.microsoft.com/office/powerpoint/2010/main" val="174411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05217" y="216964"/>
            <a:ext cx="3911520" cy="461665"/>
          </a:xfrm>
          <a:prstGeom prst="rect">
            <a:avLst/>
          </a:prstGeom>
          <a:noFill/>
        </p:spPr>
        <p:txBody>
          <a:bodyPr wrap="none" rtlCol="0">
            <a:spAutoFit/>
          </a:bodyPr>
          <a:lstStyle/>
          <a:p>
            <a:r>
              <a:rPr lang="fr-FR" sz="2400" dirty="0" smtClean="0">
                <a:latin typeface="MTF Hello Again" panose="02000500000000000000" pitchFamily="2" charset="0"/>
              </a:rPr>
              <a:t>Gestion des comportements : EEC</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32</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8586966"/>
          </a:xfrm>
          <a:prstGeom prst="rect">
            <a:avLst/>
          </a:prstGeom>
          <a:noFill/>
        </p:spPr>
        <p:txBody>
          <a:bodyPr wrap="square" rtlCol="0">
            <a:spAutoFit/>
          </a:bodyPr>
          <a:lstStyle/>
          <a:p>
            <a:pPr algn="just"/>
            <a:r>
              <a:rPr lang="fr-FR" sz="1200" dirty="0" smtClean="0">
                <a:latin typeface="Comic Sans MS" panose="030F0702030302020204" pitchFamily="66" charset="0"/>
              </a:rPr>
              <a:t>Suite à la lecture de « L’enseignement explicite des comportements », j’ai choisi de modifier complètement ma pratique de classe. Dans </a:t>
            </a:r>
            <a:r>
              <a:rPr lang="fr-FR" sz="1200" dirty="0">
                <a:latin typeface="Comic Sans MS" panose="030F0702030302020204" pitchFamily="66" charset="0"/>
              </a:rPr>
              <a:t>cet ouvrage il est notamment proposé de </a:t>
            </a:r>
            <a:r>
              <a:rPr lang="fr-FR" sz="1200" b="1" dirty="0">
                <a:latin typeface="Comic Sans MS" panose="030F0702030302020204" pitchFamily="66" charset="0"/>
              </a:rPr>
              <a:t>ne plus mettre en place de système de comportement </a:t>
            </a:r>
            <a:r>
              <a:rPr lang="fr-FR" sz="1200" dirty="0">
                <a:latin typeface="Comic Sans MS" panose="030F0702030302020204" pitchFamily="66" charset="0"/>
              </a:rPr>
              <a:t>tel qu'on les </a:t>
            </a:r>
            <a:r>
              <a:rPr lang="fr-FR" sz="1200" dirty="0" smtClean="0">
                <a:latin typeface="Comic Sans MS" panose="030F0702030302020204" pitchFamily="66" charset="0"/>
              </a:rPr>
              <a:t>connaît (sanctions et privilèges) </a:t>
            </a:r>
            <a:r>
              <a:rPr lang="fr-FR" sz="1200" dirty="0">
                <a:latin typeface="Comic Sans MS" panose="030F0702030302020204" pitchFamily="66" charset="0"/>
              </a:rPr>
              <a:t>mais de </a:t>
            </a:r>
            <a:r>
              <a:rPr lang="fr-FR" sz="1200" b="1" dirty="0">
                <a:latin typeface="Comic Sans MS" panose="030F0702030302020204" pitchFamily="66" charset="0"/>
              </a:rPr>
              <a:t>responsabiliser les élèves et de les impliquer dans la construction d'un climat de classe serein </a:t>
            </a:r>
            <a:r>
              <a:rPr lang="fr-FR" sz="1200" dirty="0">
                <a:latin typeface="Comic Sans MS" panose="030F0702030302020204" pitchFamily="66" charset="0"/>
              </a:rPr>
              <a:t>qui favoriserait les apprentissages. </a:t>
            </a: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A la place des systèmes de couleurs, </a:t>
            </a:r>
            <a:r>
              <a:rPr lang="fr-FR" sz="1200" b="1" dirty="0" smtClean="0">
                <a:latin typeface="Comic Sans MS" panose="030F0702030302020204" pitchFamily="66" charset="0"/>
              </a:rPr>
              <a:t>3 à 4 </a:t>
            </a:r>
            <a:r>
              <a:rPr lang="fr-FR" sz="1200" b="1" dirty="0">
                <a:latin typeface="Comic Sans MS" panose="030F0702030302020204" pitchFamily="66" charset="0"/>
              </a:rPr>
              <a:t>mots ont été choisis afin de représenter les valeurs de la classe</a:t>
            </a:r>
            <a:r>
              <a:rPr lang="fr-FR" sz="1200" dirty="0">
                <a:latin typeface="Comic Sans MS" panose="030F0702030302020204" pitchFamily="66" charset="0"/>
              </a:rPr>
              <a:t>. Après un travail avec tous les élèves, nous nous sommes mis d'accord sur la signification de chacune des lettres </a:t>
            </a:r>
            <a:r>
              <a:rPr lang="fr-FR" sz="1200" dirty="0" smtClean="0">
                <a:latin typeface="Comic Sans MS" panose="030F0702030302020204" pitchFamily="66" charset="0"/>
              </a:rPr>
              <a:t>:</a:t>
            </a: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a:latin typeface="Comic Sans MS" panose="030F0702030302020204" pitchFamily="66" charset="0"/>
              </a:rPr>
              <a:t>Ainsi, en cas de problèmes d'attitude, </a:t>
            </a:r>
            <a:r>
              <a:rPr lang="fr-FR" sz="1200" b="1" dirty="0">
                <a:latin typeface="Comic Sans MS" panose="030F0702030302020204" pitchFamily="66" charset="0"/>
              </a:rPr>
              <a:t>un rappel au sigle est rapidement réalisé et expliqué </a:t>
            </a:r>
            <a:r>
              <a:rPr lang="fr-FR" sz="1200" dirty="0">
                <a:latin typeface="Comic Sans MS" panose="030F0702030302020204" pitchFamily="66" charset="0"/>
              </a:rPr>
              <a:t>: "Pourquoi ton comportement ne respecte pas nos valeurs ?". Le principe général ici est de </a:t>
            </a:r>
            <a:r>
              <a:rPr lang="fr-FR" sz="1200" b="1" dirty="0">
                <a:latin typeface="Comic Sans MS" panose="030F0702030302020204" pitchFamily="66" charset="0"/>
              </a:rPr>
              <a:t>mettre en évidence l'impact du comportement sur la vie de classe et sur les autres camardes</a:t>
            </a:r>
            <a:r>
              <a:rPr lang="fr-FR" sz="1200" dirty="0" smtClean="0">
                <a:latin typeface="Comic Sans MS" panose="030F0702030302020204" pitchFamily="66" charset="0"/>
              </a:rPr>
              <a:t>.</a:t>
            </a: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Je dois avouer que la mise en place de ce fonctionnement n'a pas été de tout repos car il nécessite </a:t>
            </a:r>
            <a:r>
              <a:rPr lang="fr-FR" sz="1200" b="1" dirty="0">
                <a:latin typeface="Comic Sans MS" panose="030F0702030302020204" pitchFamily="66" charset="0"/>
              </a:rPr>
              <a:t>un rappel constant aux règles et surtout une explication avec l'ensemble de la classe</a:t>
            </a:r>
            <a:r>
              <a:rPr lang="fr-FR" sz="1200" dirty="0">
                <a:latin typeface="Comic Sans MS" panose="030F0702030302020204" pitchFamily="66" charset="0"/>
              </a:rPr>
              <a:t>. Cependant, après plusieurs mois de test, je dois dire que l'ambiance est bien meilleure car les élèves sont maintenant capable </a:t>
            </a:r>
            <a:r>
              <a:rPr lang="fr-FR" sz="1200" b="1" dirty="0">
                <a:latin typeface="Comic Sans MS" panose="030F0702030302020204" pitchFamily="66" charset="0"/>
              </a:rPr>
              <a:t>d'expliquer pourquoi leur comportement </a:t>
            </a:r>
            <a:r>
              <a:rPr lang="fr-FR" sz="1200" b="1" dirty="0" smtClean="0">
                <a:latin typeface="Comic Sans MS" panose="030F0702030302020204" pitchFamily="66" charset="0"/>
              </a:rPr>
              <a:t>n‘est </a:t>
            </a:r>
            <a:r>
              <a:rPr lang="fr-FR" sz="1200" b="1" dirty="0">
                <a:latin typeface="Comic Sans MS" panose="030F0702030302020204" pitchFamily="66" charset="0"/>
              </a:rPr>
              <a:t>pas acceptable, voire de se réguler après un petit regard appuyé de ma part</a:t>
            </a:r>
            <a:r>
              <a:rPr lang="fr-FR" sz="1200" dirty="0">
                <a:latin typeface="Comic Sans MS" panose="030F0702030302020204" pitchFamily="66" charset="0"/>
              </a:rPr>
              <a:t>. Il arrive même parfois que mes interventions deviennent inutiles car les élèves parviennent à communiquer (avec plus ou moins de </a:t>
            </a:r>
            <a:r>
              <a:rPr lang="fr-FR" sz="1200" dirty="0" smtClean="0">
                <a:latin typeface="Comic Sans MS" panose="030F0702030302020204" pitchFamily="66" charset="0"/>
              </a:rPr>
              <a:t>bienveillance) </a:t>
            </a:r>
            <a:r>
              <a:rPr lang="fr-FR" sz="1200" dirty="0">
                <a:latin typeface="Comic Sans MS" panose="030F0702030302020204" pitchFamily="66" charset="0"/>
              </a:rPr>
              <a:t>afin de régler seuls les problèmes de comportement (bavardage, non respect du matériel de classe ou non rangement des assises flexibles). </a:t>
            </a:r>
          </a:p>
          <a:p>
            <a:pPr algn="just"/>
            <a:endParaRPr lang="fr-FR" sz="1200" dirty="0">
              <a:latin typeface="Comic Sans MS" panose="030F0702030302020204" pitchFamily="66" charset="0"/>
            </a:endParaRPr>
          </a:p>
          <a:p>
            <a:pPr algn="just"/>
            <a:r>
              <a:rPr lang="fr-FR" sz="1200" dirty="0">
                <a:latin typeface="Comic Sans MS" panose="030F0702030302020204" pitchFamily="66" charset="0"/>
              </a:rPr>
              <a:t>Un autre avantage de ce fonctionnement est </a:t>
            </a:r>
            <a:r>
              <a:rPr lang="fr-FR" sz="1200" b="1" dirty="0">
                <a:latin typeface="Comic Sans MS" panose="030F0702030302020204" pitchFamily="66" charset="0"/>
              </a:rPr>
              <a:t>l'absence de fiches de suivi du comportement </a:t>
            </a:r>
            <a:r>
              <a:rPr lang="fr-FR" sz="1200" dirty="0">
                <a:latin typeface="Comic Sans MS" panose="030F0702030302020204" pitchFamily="66" charset="0"/>
              </a:rPr>
              <a:t>: fini les cases à colorier tous les soirs !!! Bien évidemment, il est quand même important que les parents puissent être au courant de l'attitude de leur enfant. En cas de difficulté persistante ou de mise en danger des autres, un mot est écrit dans </a:t>
            </a:r>
            <a:r>
              <a:rPr lang="fr-FR" sz="1200" b="1" dirty="0">
                <a:latin typeface="Comic Sans MS" panose="030F0702030302020204" pitchFamily="66" charset="0"/>
              </a:rPr>
              <a:t>le cahier de liaison</a:t>
            </a:r>
            <a:r>
              <a:rPr lang="fr-FR" sz="1200" dirty="0">
                <a:latin typeface="Comic Sans MS" panose="030F0702030302020204" pitchFamily="66" charset="0"/>
              </a:rPr>
              <a:t> </a:t>
            </a:r>
            <a:r>
              <a:rPr lang="fr-FR" sz="1200" dirty="0" smtClean="0">
                <a:latin typeface="Comic Sans MS" panose="030F0702030302020204" pitchFamily="66" charset="0"/>
              </a:rPr>
              <a:t>ou dans </a:t>
            </a:r>
            <a:r>
              <a:rPr lang="fr-FR" sz="1200" b="1" dirty="0">
                <a:latin typeface="Comic Sans MS" panose="030F0702030302020204" pitchFamily="66" charset="0"/>
              </a:rPr>
              <a:t>l'application </a:t>
            </a:r>
            <a:r>
              <a:rPr lang="fr-FR" sz="1200" b="1" dirty="0" smtClean="0">
                <a:latin typeface="Comic Sans MS" panose="030F0702030302020204" pitchFamily="66" charset="0"/>
              </a:rPr>
              <a:t>KLASSROOM</a:t>
            </a:r>
            <a:r>
              <a:rPr lang="fr-FR" sz="1200" dirty="0" smtClean="0">
                <a:latin typeface="Comic Sans MS" panose="030F0702030302020204" pitchFamily="66" charset="0"/>
              </a:rPr>
              <a:t>. </a:t>
            </a:r>
          </a:p>
          <a:p>
            <a:pPr algn="just"/>
            <a:r>
              <a:rPr lang="fr-FR" sz="1200" dirty="0" smtClean="0">
                <a:latin typeface="Comic Sans MS" panose="030F0702030302020204" pitchFamily="66" charset="0"/>
              </a:rPr>
              <a:t>Le </a:t>
            </a:r>
            <a:r>
              <a:rPr lang="fr-FR" sz="1200" dirty="0">
                <a:latin typeface="Comic Sans MS" panose="030F0702030302020204" pitchFamily="66" charset="0"/>
              </a:rPr>
              <a:t>même système sera utilisé pour les élèves </a:t>
            </a:r>
            <a:r>
              <a:rPr lang="fr-FR" sz="1200" b="1" dirty="0">
                <a:latin typeface="Comic Sans MS" panose="030F0702030302020204" pitchFamily="66" charset="0"/>
              </a:rPr>
              <a:t>dont le comportement respecte les valeurs de la </a:t>
            </a:r>
            <a:r>
              <a:rPr lang="fr-FR" sz="1200" b="1" dirty="0" smtClean="0">
                <a:latin typeface="Comic Sans MS" panose="030F0702030302020204" pitchFamily="66" charset="0"/>
              </a:rPr>
              <a:t>classe</a:t>
            </a:r>
            <a:r>
              <a:rPr lang="fr-FR" sz="1200" dirty="0" smtClean="0">
                <a:latin typeface="Comic Sans MS" panose="030F0702030302020204" pitchFamily="66" charset="0"/>
              </a:rPr>
              <a:t>. Et </a:t>
            </a:r>
            <a:r>
              <a:rPr lang="fr-FR" sz="1200" dirty="0">
                <a:latin typeface="Comic Sans MS" panose="030F0702030302020204" pitchFamily="66" charset="0"/>
              </a:rPr>
              <a:t>oui, il est toujours agréable pour un élève et, à fortiori pour ses parents, de recevoir un mot positif et encourageant qui valorise les efforts et les bonnes attitudes. </a:t>
            </a:r>
          </a:p>
          <a:p>
            <a:pPr algn="just"/>
            <a:endParaRPr lang="fr-FR" sz="1200" dirty="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18434" name="Picture 2" descr="La gestion du comportement - E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59" y="2852976"/>
            <a:ext cx="110769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La gestion du comportement - E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175" y="2672976"/>
            <a:ext cx="36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612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10543" y="229272"/>
            <a:ext cx="2700868" cy="461665"/>
          </a:xfrm>
          <a:prstGeom prst="rect">
            <a:avLst/>
          </a:prstGeom>
          <a:noFill/>
        </p:spPr>
        <p:txBody>
          <a:bodyPr wrap="none" rtlCol="0">
            <a:spAutoFit/>
          </a:bodyPr>
          <a:lstStyle/>
          <a:p>
            <a:r>
              <a:rPr lang="fr-FR" sz="2400" dirty="0" smtClean="0">
                <a:latin typeface="MTF Hello Again" panose="02000500000000000000" pitchFamily="2" charset="0"/>
              </a:rPr>
              <a:t>Système de correction</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33</a:t>
            </a:r>
            <a:endParaRPr lang="fr-FR" sz="2000" dirty="0">
              <a:solidFill>
                <a:schemeClr val="tx1"/>
              </a:solidFill>
              <a:latin typeface="MTF Hello Again" panose="02000500000000000000" pitchFamily="2" charset="0"/>
            </a:endParaRPr>
          </a:p>
        </p:txBody>
      </p:sp>
      <p:sp>
        <p:nvSpPr>
          <p:cNvPr id="28" name="ZoneTexte 27"/>
          <p:cNvSpPr txBox="1"/>
          <p:nvPr/>
        </p:nvSpPr>
        <p:spPr>
          <a:xfrm>
            <a:off x="220977" y="816056"/>
            <a:ext cx="6480000" cy="4893647"/>
          </a:xfrm>
          <a:prstGeom prst="rect">
            <a:avLst/>
          </a:prstGeom>
          <a:noFill/>
        </p:spPr>
        <p:txBody>
          <a:bodyPr wrap="square" rtlCol="0">
            <a:spAutoFit/>
          </a:bodyPr>
          <a:lstStyle/>
          <a:p>
            <a:pPr algn="just"/>
            <a:r>
              <a:rPr lang="fr-FR" sz="1200" dirty="0">
                <a:latin typeface="Comic Sans MS" panose="030F0702030302020204" pitchFamily="66" charset="0"/>
              </a:rPr>
              <a:t>Dans mon </a:t>
            </a:r>
            <a:r>
              <a:rPr lang="fr-FR" sz="1200" dirty="0" smtClean="0">
                <a:latin typeface="Comic Sans MS" panose="030F0702030302020204" pitchFamily="66" charset="0"/>
              </a:rPr>
              <a:t>fonctionnement </a:t>
            </a:r>
            <a:r>
              <a:rPr lang="fr-FR" sz="1200" dirty="0">
                <a:latin typeface="Comic Sans MS" panose="030F0702030302020204" pitchFamily="66" charset="0"/>
              </a:rPr>
              <a:t>quotidien, je n'utilise pas de notes :</a:t>
            </a:r>
          </a:p>
          <a:p>
            <a:pPr marL="171450" indent="-171450" algn="just">
              <a:buFont typeface="Arial" panose="020B0604020202020204" pitchFamily="34" charset="0"/>
              <a:buChar char="•"/>
            </a:pPr>
            <a:r>
              <a:rPr lang="fr-FR" sz="1200" dirty="0" smtClean="0">
                <a:latin typeface="Comic Sans MS" panose="030F0702030302020204" pitchFamily="66" charset="0"/>
              </a:rPr>
              <a:t>Dans </a:t>
            </a:r>
            <a:r>
              <a:rPr lang="fr-FR" sz="1200" b="1" dirty="0" smtClean="0">
                <a:latin typeface="Comic Sans MS" panose="030F0702030302020204" pitchFamily="66" charset="0"/>
              </a:rPr>
              <a:t>le cahier des centres</a:t>
            </a:r>
            <a:r>
              <a:rPr lang="fr-FR" sz="1200" dirty="0" smtClean="0">
                <a:latin typeface="Comic Sans MS" panose="030F0702030302020204" pitchFamily="66" charset="0"/>
              </a:rPr>
              <a:t>, je </a:t>
            </a:r>
            <a:r>
              <a:rPr lang="fr-FR" sz="1200" dirty="0">
                <a:latin typeface="Comic Sans MS" panose="030F0702030302020204" pitchFamily="66" charset="0"/>
              </a:rPr>
              <a:t>corrige </a:t>
            </a:r>
            <a:r>
              <a:rPr lang="fr-FR" sz="1200" b="1" dirty="0">
                <a:latin typeface="Comic Sans MS" panose="030F0702030302020204" pitchFamily="66" charset="0"/>
              </a:rPr>
              <a:t>les erreurs </a:t>
            </a:r>
            <a:r>
              <a:rPr lang="fr-FR" sz="1200" dirty="0">
                <a:latin typeface="Comic Sans MS" panose="030F0702030302020204" pitchFamily="66" charset="0"/>
              </a:rPr>
              <a:t>et j’écris surtout </a:t>
            </a:r>
            <a:r>
              <a:rPr lang="fr-FR" sz="1200" b="1" dirty="0">
                <a:latin typeface="Comic Sans MS" panose="030F0702030302020204" pitchFamily="66" charset="0"/>
              </a:rPr>
              <a:t>des remarques et des conseils</a:t>
            </a:r>
            <a:r>
              <a:rPr lang="fr-FR" sz="1200" dirty="0">
                <a:latin typeface="Comic Sans MS" panose="030F0702030302020204" pitchFamily="66" charset="0"/>
              </a:rPr>
              <a:t> pour que les élèves puissent s’améliorer.</a:t>
            </a:r>
          </a:p>
          <a:p>
            <a:pPr marL="171450" indent="-171450" algn="just">
              <a:buFont typeface="Arial" panose="020B0604020202020204" pitchFamily="34" charset="0"/>
              <a:buChar char="•"/>
            </a:pPr>
            <a:r>
              <a:rPr lang="fr-FR" sz="1200" dirty="0" smtClean="0">
                <a:latin typeface="Comic Sans MS" panose="030F0702030302020204" pitchFamily="66" charset="0"/>
              </a:rPr>
              <a:t>Lorsque </a:t>
            </a:r>
            <a:r>
              <a:rPr lang="fr-FR" sz="1200" dirty="0">
                <a:latin typeface="Comic Sans MS" panose="030F0702030302020204" pitchFamily="66" charset="0"/>
              </a:rPr>
              <a:t>les élèves s’évaluent sur une compétence qui a été travaillée en classe, ils utilisent le cahier de réussite. Quand ils se sentent prêts, ils choisissent un niveau </a:t>
            </a:r>
            <a:r>
              <a:rPr lang="fr-FR" sz="1200" dirty="0" smtClean="0">
                <a:latin typeface="Comic Sans MS" panose="030F0702030302020204" pitchFamily="66" charset="0"/>
              </a:rPr>
              <a:t>d’exercice. Après </a:t>
            </a:r>
            <a:r>
              <a:rPr lang="fr-FR" sz="1200" dirty="0">
                <a:latin typeface="Comic Sans MS" panose="030F0702030302020204" pitchFamily="66" charset="0"/>
              </a:rPr>
              <a:t>avoir corrigé l’exercice, j’indique </a:t>
            </a:r>
            <a:r>
              <a:rPr lang="fr-FR" sz="1200" b="1" dirty="0">
                <a:latin typeface="Comic Sans MS" panose="030F0702030302020204" pitchFamily="66" charset="0"/>
              </a:rPr>
              <a:t>si l’objectif est « atteint », « à retravailler » ou « non atteint »</a:t>
            </a:r>
            <a:r>
              <a:rPr lang="fr-FR" sz="1200" dirty="0">
                <a:latin typeface="Comic Sans MS" panose="030F0702030302020204" pitchFamily="66" charset="0"/>
              </a:rPr>
              <a:t>. </a:t>
            </a:r>
          </a:p>
          <a:p>
            <a:pPr marL="180975" algn="just"/>
            <a:r>
              <a:rPr lang="fr-FR" sz="1200" dirty="0">
                <a:latin typeface="Comic Sans MS" panose="030F0702030302020204" pitchFamily="66" charset="0"/>
              </a:rPr>
              <a:t>Ils n’ont plus qu’à compléter </a:t>
            </a:r>
            <a:r>
              <a:rPr lang="fr-FR" sz="1200" b="1" dirty="0">
                <a:latin typeface="Comic Sans MS" panose="030F0702030302020204" pitchFamily="66" charset="0"/>
              </a:rPr>
              <a:t>leur fichier de progrès </a:t>
            </a:r>
            <a:r>
              <a:rPr lang="fr-FR" sz="1200" dirty="0">
                <a:latin typeface="Comic Sans MS" panose="030F0702030302020204" pitchFamily="66" charset="0"/>
              </a:rPr>
              <a:t>en </a:t>
            </a:r>
            <a:r>
              <a:rPr lang="fr-FR" sz="1200" dirty="0" smtClean="0">
                <a:latin typeface="Comic Sans MS" panose="030F0702030302020204" pitchFamily="66" charset="0"/>
              </a:rPr>
              <a:t>indiquant le code et l’énoncé de la compétence. </a:t>
            </a:r>
            <a:endParaRPr lang="fr-FR" sz="1200" dirty="0">
              <a:latin typeface="Comic Sans MS" panose="030F0702030302020204" pitchFamily="66" charset="0"/>
            </a:endParaRPr>
          </a:p>
          <a:p>
            <a:pPr marL="171450" indent="-171450" algn="just">
              <a:buFont typeface="Arial" panose="020B0604020202020204" pitchFamily="34" charset="0"/>
              <a:buChar char="•"/>
            </a:pPr>
            <a:r>
              <a:rPr lang="fr-FR" sz="1200" dirty="0" smtClean="0">
                <a:latin typeface="Comic Sans MS" panose="030F0702030302020204" pitchFamily="66" charset="0"/>
              </a:rPr>
              <a:t>En </a:t>
            </a:r>
            <a:r>
              <a:rPr lang="fr-FR" sz="1200" dirty="0">
                <a:latin typeface="Comic Sans MS" panose="030F0702030302020204" pitchFamily="66" charset="0"/>
              </a:rPr>
              <a:t>ce qui concerne le cahier d’écrivain, je ne corrige que </a:t>
            </a:r>
            <a:r>
              <a:rPr lang="fr-FR" sz="1200" b="1" dirty="0">
                <a:latin typeface="Comic Sans MS" panose="030F0702030302020204" pitchFamily="66" charset="0"/>
              </a:rPr>
              <a:t>les </a:t>
            </a:r>
            <a:r>
              <a:rPr lang="fr-FR" sz="1200" b="1" dirty="0" smtClean="0">
                <a:latin typeface="Comic Sans MS" panose="030F0702030302020204" pitchFamily="66" charset="0"/>
              </a:rPr>
              <a:t>parties « jogging d’écriture » </a:t>
            </a:r>
            <a:r>
              <a:rPr lang="fr-FR" sz="1200" b="1" dirty="0">
                <a:latin typeface="Comic Sans MS" panose="030F0702030302020204" pitchFamily="66" charset="0"/>
              </a:rPr>
              <a:t>et </a:t>
            </a:r>
            <a:r>
              <a:rPr lang="fr-FR" sz="1200" b="1" dirty="0" smtClean="0">
                <a:latin typeface="Comic Sans MS" panose="030F0702030302020204" pitchFamily="66" charset="0"/>
              </a:rPr>
              <a:t>« grosses </a:t>
            </a:r>
            <a:r>
              <a:rPr lang="fr-FR" sz="1200" b="1" dirty="0">
                <a:latin typeface="Comic Sans MS" panose="030F0702030302020204" pitchFamily="66" charset="0"/>
              </a:rPr>
              <a:t>productions </a:t>
            </a:r>
            <a:r>
              <a:rPr lang="fr-FR" sz="1200" b="1" dirty="0" smtClean="0">
                <a:latin typeface="Comic Sans MS" panose="030F0702030302020204" pitchFamily="66" charset="0"/>
              </a:rPr>
              <a:t>écrites »</a:t>
            </a:r>
            <a:r>
              <a:rPr lang="fr-FR" sz="1200" dirty="0" smtClean="0">
                <a:latin typeface="Comic Sans MS" panose="030F0702030302020204" pitchFamily="66" charset="0"/>
              </a:rPr>
              <a:t>. </a:t>
            </a:r>
            <a:r>
              <a:rPr lang="fr-FR" sz="1200" dirty="0">
                <a:latin typeface="Comic Sans MS" panose="030F0702030302020204" pitchFamily="66" charset="0"/>
              </a:rPr>
              <a:t>A nouveau, je ne donne pas les </a:t>
            </a:r>
            <a:r>
              <a:rPr lang="fr-FR" sz="1200" dirty="0" smtClean="0">
                <a:latin typeface="Comic Sans MS" panose="030F0702030302020204" pitchFamily="66" charset="0"/>
              </a:rPr>
              <a:t>solutions, </a:t>
            </a:r>
            <a:r>
              <a:rPr lang="fr-FR" sz="1200" dirty="0">
                <a:latin typeface="Comic Sans MS" panose="030F0702030302020204" pitchFamily="66" charset="0"/>
              </a:rPr>
              <a:t>sauf pour ce qui n’a pas encore été travaillé en classe. Les élèves ont alors </a:t>
            </a:r>
            <a:r>
              <a:rPr lang="fr-FR" sz="1200" b="1" dirty="0">
                <a:latin typeface="Comic Sans MS" panose="030F0702030302020204" pitchFamily="66" charset="0"/>
              </a:rPr>
              <a:t>un code de correction </a:t>
            </a:r>
            <a:r>
              <a:rPr lang="fr-FR" sz="1200" dirty="0">
                <a:latin typeface="Comic Sans MS" panose="030F0702030302020204" pitchFamily="66" charset="0"/>
              </a:rPr>
              <a:t>à suivre </a:t>
            </a:r>
            <a:r>
              <a:rPr lang="fr-FR" sz="1200" dirty="0" smtClean="0">
                <a:latin typeface="Comic Sans MS" panose="030F0702030302020204" pitchFamily="66" charset="0"/>
              </a:rPr>
              <a:t>:</a:t>
            </a:r>
          </a:p>
          <a:p>
            <a:pPr marL="171450" indent="-171450" algn="just">
              <a:buFont typeface="Arial" panose="020B0604020202020204" pitchFamily="34" charset="0"/>
              <a:buChar char="•"/>
            </a:pPr>
            <a:endParaRPr lang="fr-FR" sz="1200" dirty="0">
              <a:latin typeface="Comic Sans MS" panose="030F0702030302020204" pitchFamily="66" charset="0"/>
            </a:endParaRPr>
          </a:p>
          <a:p>
            <a:pPr algn="ctr"/>
            <a:r>
              <a:rPr lang="fr-FR" altLang="fr-FR" sz="1200" dirty="0">
                <a:solidFill>
                  <a:schemeClr val="accent2"/>
                </a:solidFill>
                <a:latin typeface="Comic Sans MS" panose="030F0702030302020204" pitchFamily="66" charset="0"/>
                <a:ea typeface="Calibri" panose="020F0502020204030204" pitchFamily="34" charset="0"/>
                <a:cs typeface="Times New Roman" panose="02020603050405020304" pitchFamily="18" charset="0"/>
                <a:sym typeface="Wingdings 2" panose="05020102010507070707" pitchFamily="18" charset="2"/>
              </a:rPr>
              <a:t>= accords non respectés         </a:t>
            </a:r>
            <a:r>
              <a:rPr lang="fr-FR" altLang="fr-FR" sz="1200" dirty="0">
                <a:solidFill>
                  <a:schemeClr val="accent2"/>
                </a:solidFill>
                <a:latin typeface="Comic Sans MS" panose="030F0702030302020204" pitchFamily="66" charset="0"/>
                <a:ea typeface="Calibri" panose="020F0502020204030204" pitchFamily="34" charset="0"/>
                <a:cs typeface="Times New Roman" panose="02020603050405020304" pitchFamily="18" charset="0"/>
              </a:rPr>
              <a:t> </a:t>
            </a:r>
            <a:r>
              <a:rPr lang="fr-FR" altLang="fr-FR" sz="1200" dirty="0">
                <a:solidFill>
                  <a:schemeClr val="accent2"/>
                </a:solidFill>
                <a:latin typeface="Comic Sans MS" panose="030F0702030302020204" pitchFamily="66" charset="0"/>
                <a:ea typeface="Calibri" panose="020F0502020204030204" pitchFamily="34" charset="0"/>
                <a:cs typeface="Times New Roman" panose="02020603050405020304" pitchFamily="18" charset="0"/>
                <a:sym typeface="Wingdings 2" panose="05020102010507070707" pitchFamily="18" charset="2"/>
              </a:rPr>
              <a:t>~~~~  = non compris </a:t>
            </a:r>
            <a:endParaRPr lang="fr-FR" altLang="fr-FR" sz="1200" dirty="0" smtClean="0">
              <a:solidFill>
                <a:schemeClr val="accent2"/>
              </a:solidFill>
              <a:latin typeface="Comic Sans MS" panose="030F0702030302020204" pitchFamily="66" charset="0"/>
              <a:ea typeface="Calibri" panose="020F0502020204030204" pitchFamily="34" charset="0"/>
              <a:cs typeface="Times New Roman" panose="02020603050405020304" pitchFamily="18" charset="0"/>
              <a:sym typeface="Wingdings 2" panose="05020102010507070707" pitchFamily="18" charset="2"/>
            </a:endParaRPr>
          </a:p>
          <a:p>
            <a:pPr algn="ctr"/>
            <a:endParaRPr lang="fr-FR" altLang="fr-FR" sz="1200" dirty="0" smtClean="0">
              <a:solidFill>
                <a:schemeClr val="accent2"/>
              </a:solidFill>
              <a:latin typeface="Comic Sans MS" panose="030F0702030302020204" pitchFamily="66" charset="0"/>
              <a:ea typeface="Calibri" panose="020F0502020204030204" pitchFamily="34" charset="0"/>
              <a:cs typeface="Times New Roman" panose="02020603050405020304" pitchFamily="18" charset="0"/>
              <a:sym typeface="Wingdings 2" panose="05020102010507070707" pitchFamily="18" charset="2"/>
            </a:endParaRPr>
          </a:p>
          <a:p>
            <a:pPr algn="ctr"/>
            <a:r>
              <a:rPr lang="fr-FR" altLang="fr-FR" sz="1200" dirty="0" smtClean="0">
                <a:solidFill>
                  <a:schemeClr val="accent2"/>
                </a:solidFill>
                <a:latin typeface="Comic Sans MS" panose="030F0702030302020204" pitchFamily="66" charset="0"/>
                <a:ea typeface="Calibri" panose="020F0502020204030204" pitchFamily="34" charset="0"/>
                <a:cs typeface="Times New Roman" panose="02020603050405020304" pitchFamily="18" charset="0"/>
                <a:sym typeface="Wingdings 2" panose="05020102010507070707" pitchFamily="18" charset="2"/>
              </a:rPr>
              <a:t>M </a:t>
            </a:r>
            <a:r>
              <a:rPr lang="fr-FR" altLang="fr-FR" sz="1200" dirty="0">
                <a:solidFill>
                  <a:schemeClr val="accent2"/>
                </a:solidFill>
                <a:latin typeface="Comic Sans MS" panose="030F0702030302020204" pitchFamily="66" charset="0"/>
                <a:ea typeface="Calibri" panose="020F0502020204030204" pitchFamily="34" charset="0"/>
                <a:cs typeface="Times New Roman" panose="02020603050405020304" pitchFamily="18" charset="0"/>
                <a:sym typeface="Wingdings 2" panose="05020102010507070707" pitchFamily="18" charset="2"/>
              </a:rPr>
              <a:t>= Majuscule               P = point                 O = mot mal orthographié </a:t>
            </a:r>
          </a:p>
          <a:p>
            <a:pPr marL="171450" indent="-171450" algn="just">
              <a:buFont typeface="Arial" panose="020B0604020202020204" pitchFamily="34" charset="0"/>
              <a:buChar char="•"/>
            </a:pPr>
            <a:endParaRPr lang="fr-FR" sz="1200" dirty="0" smtClean="0">
              <a:latin typeface="Comic Sans MS" panose="030F0702030302020204" pitchFamily="66" charset="0"/>
            </a:endParaRPr>
          </a:p>
          <a:p>
            <a:pPr algn="just"/>
            <a:endParaRPr lang="fr-FR" sz="1200" dirty="0">
              <a:latin typeface="Comic Sans MS" panose="030F0702030302020204" pitchFamily="66" charset="0"/>
            </a:endParaRPr>
          </a:p>
          <a:p>
            <a:pPr lvl="4" algn="just"/>
            <a:r>
              <a:rPr lang="fr-FR" sz="1200" b="1" i="1" dirty="0" smtClean="0">
                <a:solidFill>
                  <a:srgbClr val="FF0000"/>
                </a:solidFill>
                <a:latin typeface="Comic Sans MS" panose="030F0702030302020204" pitchFamily="66" charset="0"/>
              </a:rPr>
              <a:t>Lorsque </a:t>
            </a:r>
            <a:r>
              <a:rPr lang="fr-FR" sz="1200" b="1" i="1" dirty="0">
                <a:solidFill>
                  <a:srgbClr val="FF0000"/>
                </a:solidFill>
                <a:latin typeface="Comic Sans MS" panose="030F0702030302020204" pitchFamily="66" charset="0"/>
              </a:rPr>
              <a:t>je corrige, je ne donne jamais les bonnes réponses. Cela doit permettre à chacun de s’intéresser aux erreurs commises afin de les corriger de manière autonome. Si la correction est juste, l’objectif peut être revu à la hausse (de « partiellement » à « atteint » par exemple).</a:t>
            </a:r>
          </a:p>
          <a:p>
            <a:pPr algn="just"/>
            <a:endParaRPr lang="fr-FR" sz="1200" dirty="0" smtClean="0">
              <a:latin typeface="Comic Sans MS" panose="030F0702030302020204" pitchFamily="66" charset="0"/>
            </a:endParaRPr>
          </a:p>
        </p:txBody>
      </p:sp>
      <p:sp>
        <p:nvSpPr>
          <p:cNvPr id="8" name="Rectangle 14"/>
          <p:cNvSpPr>
            <a:spLocks noChangeArrowheads="1"/>
          </p:cNvSpPr>
          <p:nvPr/>
        </p:nvSpPr>
        <p:spPr bwMode="auto">
          <a:xfrm>
            <a:off x="-1684024" y="45416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 name="AutoShape 18"/>
          <p:cNvSpPr>
            <a:spLocks noChangeArrowheads="1"/>
          </p:cNvSpPr>
          <p:nvPr/>
        </p:nvSpPr>
        <p:spPr bwMode="auto">
          <a:xfrm>
            <a:off x="1313627" y="3463185"/>
            <a:ext cx="288925" cy="71438"/>
          </a:xfrm>
          <a:prstGeom prst="curvedUpArrow">
            <a:avLst>
              <a:gd name="adj1" fmla="val 80888"/>
              <a:gd name="adj2" fmla="val 161777"/>
              <a:gd name="adj3" fmla="val 33333"/>
            </a:avLst>
          </a:prstGeom>
          <a:solidFill>
            <a:schemeClr val="accent2"/>
          </a:solid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accent2"/>
              </a:solidFill>
            </a:endParaRPr>
          </a:p>
        </p:txBody>
      </p:sp>
      <p:pic>
        <p:nvPicPr>
          <p:cNvPr id="29" name="Picture 4" descr="conception d'arriÃ¨re-plan d'affaires Vecteur grat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88" y="4419642"/>
            <a:ext cx="1201278"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49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740516814"/>
              </p:ext>
            </p:extLst>
          </p:nvPr>
        </p:nvGraphicFramePr>
        <p:xfrm>
          <a:off x="167640" y="932383"/>
          <a:ext cx="6507480" cy="3394403"/>
        </p:xfrm>
        <a:graphic>
          <a:graphicData uri="http://schemas.openxmlformats.org/drawingml/2006/table">
            <a:tbl>
              <a:tblPr firstRow="1" firstCol="1" bandRow="1">
                <a:tableStyleId>{F5AB1C69-6EDB-4FF4-983F-18BD219EF322}</a:tableStyleId>
              </a:tblPr>
              <a:tblGrid>
                <a:gridCol w="601617"/>
                <a:gridCol w="1568824"/>
                <a:gridCol w="2737095"/>
                <a:gridCol w="1599944"/>
              </a:tblGrid>
              <a:tr h="324000">
                <a:tc gridSpan="2">
                  <a:txBody>
                    <a:bodyPr/>
                    <a:lstStyle/>
                    <a:p>
                      <a:pPr marL="36830" algn="l">
                        <a:lnSpc>
                          <a:spcPct val="107000"/>
                        </a:lnSpc>
                        <a:spcAft>
                          <a:spcPts val="0"/>
                        </a:spcAft>
                      </a:pPr>
                      <a:r>
                        <a:rPr lang="fr-FR" sz="1000" dirty="0">
                          <a:effectLst/>
                          <a:latin typeface="Comic Sans MS" panose="030F0702030302020204" pitchFamily="66" charset="0"/>
                        </a:rPr>
                        <a:t>   Date :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0045" marR="50045" marT="0" marB="0" anchor="ctr">
                    <a:solidFill>
                      <a:schemeClr val="bg1">
                        <a:lumMod val="85000"/>
                      </a:schemeClr>
                    </a:solidFill>
                  </a:tcPr>
                </a:tc>
                <a:tc hMerge="1">
                  <a:txBody>
                    <a:bodyPr/>
                    <a:lstStyle/>
                    <a:p>
                      <a:endParaRPr lang="fr-FR"/>
                    </a:p>
                  </a:txBody>
                  <a:tcPr/>
                </a:tc>
                <a:tc>
                  <a:txBody>
                    <a:bodyPr/>
                    <a:lstStyle/>
                    <a:p>
                      <a:pPr algn="ctr">
                        <a:lnSpc>
                          <a:spcPct val="107000"/>
                        </a:lnSpc>
                        <a:spcAft>
                          <a:spcPts val="0"/>
                        </a:spcAft>
                      </a:pPr>
                      <a:r>
                        <a:rPr lang="fr-FR" sz="1000" dirty="0">
                          <a:effectLst/>
                          <a:latin typeface="Comic Sans MS" panose="030F0702030302020204" pitchFamily="66" charset="0"/>
                        </a:rPr>
                        <a:t>Ecole : Trait d’Union, FLORANGE</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0045" marR="50045" marT="0" marB="0" anchor="ctr"/>
                </a:tc>
                <a:tc>
                  <a:txBody>
                    <a:bodyPr/>
                    <a:lstStyle/>
                    <a:p>
                      <a:pPr algn="ctr">
                        <a:lnSpc>
                          <a:spcPct val="107000"/>
                        </a:lnSpc>
                        <a:spcAft>
                          <a:spcPts val="0"/>
                        </a:spcAft>
                      </a:pPr>
                      <a:r>
                        <a:rPr lang="fr-FR" sz="1000">
                          <a:effectLst/>
                          <a:latin typeface="Comic Sans MS" panose="030F0702030302020204" pitchFamily="66" charset="0"/>
                        </a:rPr>
                        <a:t>Niveau : CE1/CE2</a:t>
                      </a:r>
                      <a:endParaRPr lang="fr-FR" sz="1000">
                        <a:effectLst/>
                        <a:latin typeface="Comic Sans MS" panose="030F0702030302020204" pitchFamily="66" charset="0"/>
                        <a:ea typeface="Calibri" panose="020F0502020204030204" pitchFamily="34" charset="0"/>
                        <a:cs typeface="Times New Roman" panose="02020603050405020304" pitchFamily="18" charset="0"/>
                      </a:endParaRPr>
                    </a:p>
                  </a:txBody>
                  <a:tcPr marL="50045" marR="50045" marT="0" marB="0" anchor="ctr"/>
                </a:tc>
              </a:tr>
              <a:tr h="2880000">
                <a:tc>
                  <a:txBody>
                    <a:bodyPr/>
                    <a:lstStyle/>
                    <a:p>
                      <a:pPr algn="ctr">
                        <a:lnSpc>
                          <a:spcPct val="107000"/>
                        </a:lnSpc>
                        <a:spcAft>
                          <a:spcPts val="0"/>
                        </a:spcAft>
                      </a:pPr>
                      <a:r>
                        <a:rPr lang="fr-FR" sz="1000" dirty="0" smtClean="0">
                          <a:effectLst/>
                          <a:latin typeface="Comic Sans MS" panose="030F0702030302020204" pitchFamily="66" charset="0"/>
                        </a:rPr>
                        <a:t>8h15 </a:t>
                      </a:r>
                    </a:p>
                    <a:p>
                      <a:pPr algn="ctr">
                        <a:lnSpc>
                          <a:spcPct val="107000"/>
                        </a:lnSpc>
                        <a:spcAft>
                          <a:spcPts val="0"/>
                        </a:spcAft>
                      </a:pPr>
                      <a:r>
                        <a:rPr lang="fr-FR" sz="1000" dirty="0" smtClean="0">
                          <a:effectLst/>
                          <a:latin typeface="Comic Sans MS" panose="030F0702030302020204" pitchFamily="66" charset="0"/>
                        </a:rPr>
                        <a:t>– </a:t>
                      </a:r>
                    </a:p>
                    <a:p>
                      <a:pPr algn="ctr">
                        <a:lnSpc>
                          <a:spcPct val="107000"/>
                        </a:lnSpc>
                        <a:spcAft>
                          <a:spcPts val="0"/>
                        </a:spcAft>
                      </a:pPr>
                      <a:r>
                        <a:rPr lang="fr-FR" sz="1000" dirty="0" smtClean="0">
                          <a:effectLst/>
                          <a:latin typeface="Comic Sans MS" panose="030F0702030302020204" pitchFamily="66" charset="0"/>
                        </a:rPr>
                        <a:t>10h00</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0045" marR="50045" marT="0" marB="0" anchor="ctr"/>
                </a:tc>
                <a:tc gridSpan="3">
                  <a:txBody>
                    <a:bodyPr/>
                    <a:lstStyle/>
                    <a:p>
                      <a:pPr algn="l"/>
                      <a:endParaRPr lang="fr-FR" sz="1000" dirty="0">
                        <a:effectLst/>
                        <a:latin typeface="Comic Sans MS" panose="030F0702030302020204" pitchFamily="66" charset="0"/>
                      </a:endParaRPr>
                    </a:p>
                  </a:txBody>
                  <a:tcPr marL="50045" marR="50045" marT="0" marB="0" anchor="ctr">
                    <a:solidFill>
                      <a:schemeClr val="bg1">
                        <a:lumMod val="95000"/>
                      </a:schemeClr>
                    </a:solidFill>
                  </a:tcPr>
                </a:tc>
                <a:tc hMerge="1">
                  <a:txBody>
                    <a:bodyPr/>
                    <a:lstStyle/>
                    <a:p>
                      <a:endParaRPr lang="fr-FR"/>
                    </a:p>
                  </a:txBody>
                  <a:tcPr/>
                </a:tc>
                <a:tc hMerge="1">
                  <a:txBody>
                    <a:bodyPr/>
                    <a:lstStyle/>
                    <a:p>
                      <a:endParaRPr lang="fr-FR"/>
                    </a:p>
                  </a:txBody>
                  <a:tcPr/>
                </a:tc>
              </a:tr>
              <a:tr h="190403">
                <a:tc gridSpan="4">
                  <a:txBody>
                    <a:bodyPr/>
                    <a:lstStyle/>
                    <a:p>
                      <a:pPr algn="ctr">
                        <a:lnSpc>
                          <a:spcPct val="107000"/>
                        </a:lnSpc>
                        <a:spcAft>
                          <a:spcPts val="0"/>
                        </a:spcAft>
                      </a:pPr>
                      <a:r>
                        <a:rPr lang="fr-FR" sz="1000" dirty="0">
                          <a:effectLst/>
                          <a:latin typeface="Comic Sans MS" panose="030F0702030302020204" pitchFamily="66" charset="0"/>
                        </a:rPr>
                        <a:t>RECREATION</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0045" marR="50045" marT="0" marB="0" anchor="ct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442588930"/>
              </p:ext>
            </p:extLst>
          </p:nvPr>
        </p:nvGraphicFramePr>
        <p:xfrm>
          <a:off x="167640" y="4326786"/>
          <a:ext cx="6507480" cy="4248584"/>
        </p:xfrm>
        <a:graphic>
          <a:graphicData uri="http://schemas.openxmlformats.org/drawingml/2006/table">
            <a:tbl>
              <a:tblPr firstRow="1" firstCol="1" bandRow="1">
                <a:tableStyleId>{F5AB1C69-6EDB-4FF4-983F-18BD219EF322}</a:tableStyleId>
              </a:tblPr>
              <a:tblGrid>
                <a:gridCol w="578852"/>
                <a:gridCol w="5928628"/>
              </a:tblGrid>
              <a:tr h="2163545">
                <a:tc>
                  <a:txBody>
                    <a:bodyPr/>
                    <a:lstStyle/>
                    <a:p>
                      <a:pPr algn="ctr">
                        <a:lnSpc>
                          <a:spcPct val="107000"/>
                        </a:lnSpc>
                        <a:spcAft>
                          <a:spcPts val="0"/>
                        </a:spcAft>
                      </a:pPr>
                      <a:r>
                        <a:rPr lang="fr-FR" sz="1000" dirty="0" smtClean="0">
                          <a:effectLst/>
                        </a:rPr>
                        <a:t>10h20 </a:t>
                      </a:r>
                    </a:p>
                    <a:p>
                      <a:pPr algn="ctr">
                        <a:lnSpc>
                          <a:spcPct val="107000"/>
                        </a:lnSpc>
                        <a:spcAft>
                          <a:spcPts val="0"/>
                        </a:spcAft>
                      </a:pPr>
                      <a:r>
                        <a:rPr lang="fr-FR" sz="1000" dirty="0" smtClean="0">
                          <a:effectLst/>
                        </a:rPr>
                        <a:t>–</a:t>
                      </a:r>
                    </a:p>
                    <a:p>
                      <a:pPr algn="ctr">
                        <a:lnSpc>
                          <a:spcPct val="107000"/>
                        </a:lnSpc>
                        <a:spcAft>
                          <a:spcPts val="0"/>
                        </a:spcAft>
                      </a:pPr>
                      <a:r>
                        <a:rPr lang="fr-FR" sz="1000" dirty="0" smtClean="0">
                          <a:effectLst/>
                        </a:rPr>
                        <a:t> 11h45</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058" marR="41058" marT="0" marB="0" anchor="ctr"/>
                </a:tc>
                <a:tc>
                  <a:txBody>
                    <a:bodyPr/>
                    <a:lstStyle/>
                    <a:p>
                      <a:pPr algn="l"/>
                      <a:endParaRPr lang="fr-FR" sz="600" dirty="0">
                        <a:effectLst/>
                        <a:latin typeface="Calibri" panose="020F0502020204030204" pitchFamily="34" charset="0"/>
                      </a:endParaRPr>
                    </a:p>
                  </a:txBody>
                  <a:tcPr marL="41058" marR="41058" marT="0" marB="0" anchor="ctr">
                    <a:solidFill>
                      <a:schemeClr val="bg1">
                        <a:lumMod val="95000"/>
                      </a:schemeClr>
                    </a:solidFill>
                  </a:tcPr>
                </a:tc>
              </a:tr>
              <a:tr h="184366">
                <a:tc gridSpan="2">
                  <a:txBody>
                    <a:bodyPr/>
                    <a:lstStyle/>
                    <a:p>
                      <a:pPr algn="ctr">
                        <a:lnSpc>
                          <a:spcPct val="107000"/>
                        </a:lnSpc>
                        <a:spcAft>
                          <a:spcPts val="0"/>
                        </a:spcAft>
                      </a:pPr>
                      <a:r>
                        <a:rPr lang="fr-FR" sz="1000">
                          <a:effectLst/>
                        </a:rPr>
                        <a:t>CANTINE</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1058" marR="41058" marT="0" marB="0" anchor="ctr"/>
                </a:tc>
                <a:tc hMerge="1">
                  <a:txBody>
                    <a:bodyPr/>
                    <a:lstStyle/>
                    <a:p>
                      <a:endParaRPr lang="fr-FR"/>
                    </a:p>
                  </a:txBody>
                  <a:tcPr/>
                </a:tc>
              </a:tr>
              <a:tr h="1900673">
                <a:tc>
                  <a:txBody>
                    <a:bodyPr/>
                    <a:lstStyle/>
                    <a:p>
                      <a:pPr algn="ctr">
                        <a:lnSpc>
                          <a:spcPct val="107000"/>
                        </a:lnSpc>
                        <a:spcAft>
                          <a:spcPts val="0"/>
                        </a:spcAft>
                      </a:pPr>
                      <a:r>
                        <a:rPr lang="fr-FR" sz="1000" dirty="0" smtClean="0">
                          <a:effectLst/>
                        </a:rPr>
                        <a:t>13h45</a:t>
                      </a:r>
                    </a:p>
                    <a:p>
                      <a:pPr algn="ctr">
                        <a:lnSpc>
                          <a:spcPct val="107000"/>
                        </a:lnSpc>
                        <a:spcAft>
                          <a:spcPts val="0"/>
                        </a:spcAft>
                      </a:pPr>
                      <a:r>
                        <a:rPr lang="fr-FR" sz="1000" dirty="0" smtClean="0">
                          <a:effectLst/>
                        </a:rPr>
                        <a:t>-</a:t>
                      </a:r>
                    </a:p>
                    <a:p>
                      <a:pPr algn="ctr">
                        <a:lnSpc>
                          <a:spcPct val="107000"/>
                        </a:lnSpc>
                        <a:spcAft>
                          <a:spcPts val="0"/>
                        </a:spcAft>
                      </a:pPr>
                      <a:r>
                        <a:rPr lang="fr-FR" sz="1000" dirty="0" smtClean="0">
                          <a:effectLst/>
                        </a:rPr>
                        <a:t>16h15</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058" marR="41058" marT="0" marB="0" anchor="ctr"/>
                </a:tc>
                <a:tc>
                  <a:txBody>
                    <a:bodyPr/>
                    <a:lstStyle/>
                    <a:p>
                      <a:pPr algn="ctr">
                        <a:lnSpc>
                          <a:spcPct val="107000"/>
                        </a:lnSpc>
                        <a:spcAft>
                          <a:spcPts val="0"/>
                        </a:spcAft>
                      </a:pPr>
                      <a:r>
                        <a:rPr lang="fr-FR" sz="10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058" marR="41058" marT="0" marB="0" anchor="ctr"/>
                </a:tc>
              </a:tr>
            </a:tbl>
          </a:graphicData>
        </a:graphic>
      </p:graphicFrame>
      <p:sp>
        <p:nvSpPr>
          <p:cNvPr id="4" name="Rectangle 1"/>
          <p:cNvSpPr>
            <a:spLocks noChangeArrowheads="1"/>
          </p:cNvSpPr>
          <p:nvPr/>
        </p:nvSpPr>
        <p:spPr bwMode="auto">
          <a:xfrm>
            <a:off x="1594651" y="316855"/>
            <a:ext cx="36686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i="0" u="none" strike="noStrike" cap="none" normalizeH="0" baseline="0" dirty="0" smtClean="0">
                <a:ln>
                  <a:noFill/>
                </a:ln>
                <a:solidFill>
                  <a:schemeClr val="tx1"/>
                </a:solidFill>
                <a:effectLst/>
                <a:latin typeface="MTF Hello Again" panose="02000500000000000000" pitchFamily="2" charset="0"/>
                <a:ea typeface="Calibri" panose="020F0502020204030204" pitchFamily="34" charset="0"/>
                <a:cs typeface="Times New Roman" panose="02020603050405020304" pitchFamily="18" charset="0"/>
              </a:rPr>
              <a:t>Cahier journal de remplacement</a:t>
            </a:r>
            <a:endParaRPr kumimoji="0" lang="fr-FR" altLang="fr-FR" sz="2400" i="0" u="none" strike="noStrike" cap="none" normalizeH="0" baseline="0" dirty="0" smtClean="0">
              <a:ln>
                <a:noFill/>
              </a:ln>
              <a:solidFill>
                <a:schemeClr val="tx1"/>
              </a:solidFill>
              <a:effectLst/>
              <a:latin typeface="MTF Hello Again" panose="02000500000000000000" pitchFamily="2" charset="0"/>
            </a:endParaRPr>
          </a:p>
        </p:txBody>
      </p:sp>
      <p:sp>
        <p:nvSpPr>
          <p:cNvPr id="5" name="ZoneTexte 4"/>
          <p:cNvSpPr txBox="1"/>
          <p:nvPr/>
        </p:nvSpPr>
        <p:spPr>
          <a:xfrm>
            <a:off x="167640" y="8737600"/>
            <a:ext cx="1172116" cy="276999"/>
          </a:xfrm>
          <a:prstGeom prst="rect">
            <a:avLst/>
          </a:prstGeom>
          <a:noFill/>
        </p:spPr>
        <p:txBody>
          <a:bodyPr wrap="none" rtlCol="0">
            <a:spAutoFit/>
          </a:bodyPr>
          <a:lstStyle/>
          <a:p>
            <a:r>
              <a:rPr lang="fr-FR" sz="1200" b="1" u="sng" dirty="0" smtClean="0">
                <a:latin typeface="Comic Sans MS" panose="030F0702030302020204" pitchFamily="66" charset="0"/>
              </a:rPr>
              <a:t>Remarques : </a:t>
            </a:r>
            <a:endParaRPr lang="fr-FR" sz="1200" b="1" u="sng" dirty="0">
              <a:latin typeface="Comic Sans MS" panose="030F0702030302020204" pitchFamily="66" charset="0"/>
            </a:endParaRPr>
          </a:p>
        </p:txBody>
      </p:sp>
    </p:spTree>
    <p:extLst>
      <p:ext uri="{BB962C8B-B14F-4D97-AF65-F5344CB8AC3E}">
        <p14:creationId xmlns:p14="http://schemas.microsoft.com/office/powerpoint/2010/main" val="277878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MTF Hello Again" panose="02000500000000000000" pitchFamily="2" charset="0"/>
              </a:rPr>
              <a:t>3</a:t>
            </a:r>
          </a:p>
        </p:txBody>
      </p:sp>
      <p:sp>
        <p:nvSpPr>
          <p:cNvPr id="5" name="Rectangle 4"/>
          <p:cNvSpPr/>
          <p:nvPr/>
        </p:nvSpPr>
        <p:spPr>
          <a:xfrm>
            <a:off x="220300" y="280174"/>
            <a:ext cx="6498000" cy="9082486"/>
          </a:xfrm>
          <a:prstGeom prst="rect">
            <a:avLst/>
          </a:prstGeom>
        </p:spPr>
        <p:txBody>
          <a:bodyPr wrap="square">
            <a:spAutoFit/>
          </a:bodyPr>
          <a:lstStyle/>
          <a:p>
            <a:pPr algn="ctr">
              <a:lnSpc>
                <a:spcPct val="115000"/>
              </a:lnSpc>
              <a:spcAft>
                <a:spcPts val="0"/>
              </a:spcAft>
              <a:tabLst>
                <a:tab pos="1598295" algn="ctr"/>
                <a:tab pos="3916680" algn="ctr"/>
              </a:tabLst>
            </a:pPr>
            <a:r>
              <a:rPr lang="fr-FR" sz="2800" dirty="0" smtClean="0">
                <a:effectLst/>
                <a:latin typeface="MTF Hello Again" panose="02000500000000000000" pitchFamily="2" charset="0"/>
                <a:ea typeface="Calibri" panose="020F0502020204030204" pitchFamily="34" charset="0"/>
                <a:cs typeface="Times New Roman" panose="02020603050405020304" pitchFamily="18" charset="0"/>
              </a:rPr>
              <a:t>Cantine et périscolaire</a:t>
            </a:r>
          </a:p>
          <a:p>
            <a:pPr algn="just">
              <a:lnSpc>
                <a:spcPct val="115000"/>
              </a:lnSpc>
              <a:spcAft>
                <a:spcPts val="0"/>
              </a:spcAf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a:t>
            </a:r>
          </a:p>
          <a:p>
            <a:pPr algn="just">
              <a:lnSpc>
                <a:spcPct val="115000"/>
              </a:lnSpc>
              <a:spcAft>
                <a:spcPts val="0"/>
              </a:spcAft>
              <a:tabLst>
                <a:tab pos="1598295" algn="ctr"/>
                <a:tab pos="3916680" algn="ctr"/>
              </a:tabLs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Chaque semaine, nous recevons une feuille indiquant le nom des élèves allant à la cantine ainsi que ceux participant au temps périscolaire après la classe. Cette feuille se situe </a:t>
            </a:r>
            <a:r>
              <a:rPr lang="fr-FR" sz="1200" b="1" dirty="0" smtClean="0">
                <a:effectLst/>
                <a:latin typeface="Comic Sans MS" panose="030F0702030302020204" pitchFamily="66" charset="0"/>
                <a:ea typeface="Calibri" panose="020F0502020204030204" pitchFamily="34" charset="0"/>
                <a:cs typeface="Times New Roman" panose="02020603050405020304" pitchFamily="18" charset="0"/>
              </a:rPr>
              <a:t>à droite du tableau</a:t>
            </a: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15000"/>
              </a:lnSpc>
              <a:spcAft>
                <a:spcPts val="0"/>
              </a:spcAft>
              <a:tabLst>
                <a:tab pos="1598295" algn="ctr"/>
                <a:tab pos="3916680" algn="ctr"/>
              </a:tabLs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Symbol" panose="05050102010706020507" pitchFamily="18" charset="2"/>
              <a:buChar char=""/>
              <a:tabLst>
                <a:tab pos="270510" algn="ctr"/>
                <a:tab pos="450215" algn="ctr"/>
              </a:tabLs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Pour la </a:t>
            </a:r>
            <a:r>
              <a:rPr lang="fr-FR" sz="1200" b="1" dirty="0" smtClean="0">
                <a:effectLst/>
                <a:latin typeface="Comic Sans MS" panose="030F0702030302020204" pitchFamily="66" charset="0"/>
                <a:ea typeface="Calibri" panose="020F0502020204030204" pitchFamily="34" charset="0"/>
                <a:cs typeface="Times New Roman" panose="02020603050405020304" pitchFamily="18" charset="0"/>
              </a:rPr>
              <a:t>cantine,</a:t>
            </a: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les élèves concernés sortent de la classe et se dirigent vers les dames de cantine qui se trouvent près de l’escalier, quelques minutes avant la sonnerie.</a:t>
            </a:r>
          </a:p>
          <a:p>
            <a:pPr algn="just">
              <a:lnSpc>
                <a:spcPct val="115000"/>
              </a:lnSpc>
              <a:spcAft>
                <a:spcPts val="0"/>
              </a:spcAft>
              <a:tabLst>
                <a:tab pos="270510" algn="ctr"/>
                <a:tab pos="450215" algn="ctr"/>
              </a:tabLs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a:t>
            </a:r>
          </a:p>
          <a:p>
            <a:pPr marL="342900" lvl="0" indent="-342900" algn="just">
              <a:lnSpc>
                <a:spcPct val="115000"/>
              </a:lnSpc>
              <a:spcAft>
                <a:spcPts val="0"/>
              </a:spcAft>
              <a:buFont typeface="Symbol" panose="05050102010706020507" pitchFamily="18" charset="2"/>
              <a:buChar char=""/>
              <a:tabLst>
                <a:tab pos="270510" algn="ctr"/>
                <a:tab pos="450215" algn="ctr"/>
              </a:tabLst>
            </a:pP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Pour le </a:t>
            </a:r>
            <a:r>
              <a:rPr lang="fr-FR" sz="1200" b="1" dirty="0" smtClean="0">
                <a:effectLst/>
                <a:latin typeface="Comic Sans MS" panose="030F0702030302020204" pitchFamily="66" charset="0"/>
                <a:ea typeface="Calibri" panose="020F0502020204030204" pitchFamily="34" charset="0"/>
                <a:cs typeface="Times New Roman" panose="02020603050405020304" pitchFamily="18" charset="0"/>
              </a:rPr>
              <a:t>périscolaire</a:t>
            </a:r>
            <a:r>
              <a:rPr lang="fr-FR" sz="1200" dirty="0" smtClean="0">
                <a:effectLst/>
                <a:latin typeface="Comic Sans MS" panose="030F0702030302020204" pitchFamily="66" charset="0"/>
                <a:ea typeface="Calibri" panose="020F0502020204030204" pitchFamily="34" charset="0"/>
                <a:cs typeface="Times New Roman" panose="02020603050405020304" pitchFamily="18" charset="0"/>
              </a:rPr>
              <a:t>, les élèves sont appelés et récupérés par une dame au niveau de la porte donnant sur le préau (rez-de-chaussée).</a:t>
            </a:r>
          </a:p>
          <a:p>
            <a:pPr lvl="0" algn="just">
              <a:lnSpc>
                <a:spcPct val="115000"/>
              </a:lnSpc>
              <a:spcAft>
                <a:spcPts val="0"/>
              </a:spcAft>
              <a:tabLst>
                <a:tab pos="270510" algn="ctr"/>
                <a:tab pos="450215" algn="ctr"/>
              </a:tabLst>
            </a:pPr>
            <a:endParaRPr lang="fr-FR" sz="1200" dirty="0" smtClean="0">
              <a:latin typeface="Comic Sans MS" panose="030F0702030302020204" pitchFamily="66" charset="0"/>
              <a:ea typeface="Calibri" panose="020F0502020204030204" pitchFamily="34" charset="0"/>
              <a:cs typeface="Times New Roman" panose="02020603050405020304" pitchFamily="18" charset="0"/>
            </a:endParaRPr>
          </a:p>
          <a:p>
            <a:pPr lvl="0" algn="just">
              <a:lnSpc>
                <a:spcPct val="115000"/>
              </a:lnSpc>
              <a:spcAft>
                <a:spcPts val="0"/>
              </a:spcAft>
              <a:tabLst>
                <a:tab pos="270510" algn="ctr"/>
                <a:tab pos="450215" algn="ctr"/>
              </a:tabLst>
            </a:pPr>
            <a:endParaRPr lang="fr-FR" sz="1200" dirty="0" smtClean="0">
              <a:latin typeface="Comic Sans MS" panose="030F0702030302020204" pitchFamily="66" charset="0"/>
              <a:ea typeface="Calibri" panose="020F0502020204030204" pitchFamily="34" charset="0"/>
              <a:cs typeface="Times New Roman" panose="02020603050405020304" pitchFamily="18" charset="0"/>
            </a:endParaRPr>
          </a:p>
          <a:p>
            <a:pPr lvl="0" algn="ctr">
              <a:lnSpc>
                <a:spcPct val="115000"/>
              </a:lnSpc>
              <a:spcAft>
                <a:spcPts val="0"/>
              </a:spcAft>
              <a:tabLst>
                <a:tab pos="270510" algn="ctr"/>
                <a:tab pos="450215" algn="ctr"/>
              </a:tabLst>
            </a:pPr>
            <a:r>
              <a:rPr lang="fr-FR" sz="2800" dirty="0" smtClean="0">
                <a:latin typeface="MTF Hello Again" panose="02000500000000000000" pitchFamily="2" charset="0"/>
                <a:ea typeface="Calibri" panose="020F0502020204030204" pitchFamily="34" charset="0"/>
                <a:cs typeface="Times New Roman" panose="02020603050405020304" pitchFamily="18" charset="0"/>
              </a:rPr>
              <a:t>Alarme incendie / risques majeurs</a:t>
            </a:r>
          </a:p>
          <a:p>
            <a:pPr lvl="0" algn="just">
              <a:lnSpc>
                <a:spcPct val="115000"/>
              </a:lnSpc>
              <a:spcAft>
                <a:spcPts val="0"/>
              </a:spcAft>
              <a:tabLst>
                <a:tab pos="270510" algn="ctr"/>
                <a:tab pos="450215" algn="ctr"/>
              </a:tabLst>
            </a:pPr>
            <a:endParaRPr lang="fr-FR" sz="1200" dirty="0" smtClean="0">
              <a:latin typeface="Comic Sans MS" panose="030F0702030302020204" pitchFamily="66" charset="0"/>
              <a:ea typeface="Calibri" panose="020F0502020204030204" pitchFamily="34" charset="0"/>
              <a:cs typeface="Times New Roman" panose="02020603050405020304" pitchFamily="18" charset="0"/>
            </a:endParaRPr>
          </a:p>
          <a:p>
            <a:pPr lvl="0" algn="just">
              <a:lnSpc>
                <a:spcPct val="115000"/>
              </a:lnSpc>
              <a:spcAft>
                <a:spcPts val="0"/>
              </a:spcAft>
              <a:tabLst>
                <a:tab pos="270510" algn="ctr"/>
                <a:tab pos="450215" algn="ctr"/>
              </a:tabLst>
            </a:pPr>
            <a:r>
              <a:rPr lang="fr-FR" sz="1400" dirty="0" smtClean="0">
                <a:solidFill>
                  <a:schemeClr val="accent6"/>
                </a:solidFill>
                <a:latin typeface="MTF Hello Again" panose="02000500000000000000" pitchFamily="2" charset="0"/>
                <a:ea typeface="Calibri" panose="020F0502020204030204" pitchFamily="34" charset="0"/>
                <a:cs typeface="Times New Roman" panose="02020603050405020304" pitchFamily="18" charset="0"/>
              </a:rPr>
              <a:t>Protocole d’évacuation : en cas d’incendie …</a:t>
            </a:r>
          </a:p>
          <a:p>
            <a:pPr lvl="0" algn="just">
              <a:lnSpc>
                <a:spcPct val="115000"/>
              </a:lnSpc>
              <a:spcAft>
                <a:spcPts val="0"/>
              </a:spcAft>
              <a:tabLst>
                <a:tab pos="270510" algn="ctr"/>
                <a:tab pos="450215" algn="ctr"/>
              </a:tabLst>
            </a:pPr>
            <a:endParaRPr lang="fr-FR" sz="1200" dirty="0" smtClean="0">
              <a:latin typeface="Comic Sans MS" panose="030F0702030302020204" pitchFamily="66" charset="0"/>
              <a:ea typeface="Calibri" panose="020F0502020204030204" pitchFamily="34" charset="0"/>
              <a:cs typeface="Times New Roman" panose="02020603050405020304" pitchFamily="18" charset="0"/>
            </a:endParaRPr>
          </a:p>
          <a:p>
            <a:pPr lvl="0" algn="just">
              <a:lnSpc>
                <a:spcPct val="115000"/>
              </a:lnSpc>
              <a:spcAft>
                <a:spcPts val="0"/>
              </a:spcAft>
              <a:tabLst>
                <a:tab pos="270510" algn="ctr"/>
                <a:tab pos="450215" algn="ctr"/>
              </a:tabLst>
            </a:pPr>
            <a:r>
              <a:rPr lang="fr-FR" sz="1200" dirty="0" smtClean="0">
                <a:latin typeface="Comic Sans MS" panose="030F0702030302020204" pitchFamily="66" charset="0"/>
                <a:ea typeface="Calibri" panose="020F0502020204030204" pitchFamily="34" charset="0"/>
                <a:cs typeface="Times New Roman" panose="02020603050405020304" pitchFamily="18" charset="0"/>
              </a:rPr>
              <a:t>Sortie immédiate de la classe avec tous les élèves (fermeture de toutes les portes et fenêtres de la classe). </a:t>
            </a:r>
            <a:r>
              <a:rPr lang="fr-FR" sz="12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NE PAS OUBLIER LE REGISTRE D’APPEL</a:t>
            </a:r>
            <a:r>
              <a:rPr lang="fr-FR" sz="1200" dirty="0" smtClean="0">
                <a:latin typeface="Comic Sans MS" panose="030F0702030302020204" pitchFamily="66" charset="0"/>
                <a:ea typeface="Calibri" panose="020F0502020204030204" pitchFamily="34" charset="0"/>
                <a:cs typeface="Times New Roman" panose="02020603050405020304" pitchFamily="18" charset="0"/>
              </a:rPr>
              <a:t>.  Partir </a:t>
            </a:r>
            <a:r>
              <a:rPr lang="fr-FR" sz="1200" b="1" dirty="0" smtClean="0">
                <a:latin typeface="Comic Sans MS" panose="030F0702030302020204" pitchFamily="66" charset="0"/>
                <a:ea typeface="Calibri" panose="020F0502020204030204" pitchFamily="34" charset="0"/>
                <a:cs typeface="Times New Roman" panose="02020603050405020304" pitchFamily="18" charset="0"/>
              </a:rPr>
              <a:t>à droite en direction de la porte blanche menant aux escaliers</a:t>
            </a:r>
            <a:r>
              <a:rPr lang="fr-FR" sz="1200" dirty="0" smtClean="0">
                <a:latin typeface="Comic Sans MS" panose="030F0702030302020204" pitchFamily="66" charset="0"/>
                <a:ea typeface="Calibri" panose="020F0502020204030204" pitchFamily="34" charset="0"/>
                <a:cs typeface="Times New Roman" panose="02020603050405020304" pitchFamily="18" charset="0"/>
              </a:rPr>
              <a:t> et descendre jusqu’au </a:t>
            </a:r>
            <a:r>
              <a:rPr lang="fr-FR" sz="1200" b="1" dirty="0" smtClean="0">
                <a:latin typeface="Comic Sans MS" panose="030F0702030302020204" pitchFamily="66" charset="0"/>
                <a:ea typeface="Calibri" panose="020F0502020204030204" pitchFamily="34" charset="0"/>
                <a:cs typeface="Times New Roman" panose="02020603050405020304" pitchFamily="18" charset="0"/>
              </a:rPr>
              <a:t>préau</a:t>
            </a:r>
            <a:r>
              <a:rPr lang="fr-FR" sz="1200" dirty="0" smtClean="0">
                <a:latin typeface="Comic Sans MS" panose="030F0702030302020204" pitchFamily="66" charset="0"/>
                <a:ea typeface="Calibri" panose="020F0502020204030204" pitchFamily="34" charset="0"/>
                <a:cs typeface="Times New Roman" panose="02020603050405020304" pitchFamily="18" charset="0"/>
              </a:rPr>
              <a:t>. Se diriger vers la cour puis attendre en rang entre les arbres au fond de la cour.</a:t>
            </a:r>
          </a:p>
          <a:p>
            <a:pPr lvl="0" algn="just">
              <a:lnSpc>
                <a:spcPct val="115000"/>
              </a:lnSpc>
              <a:spcAft>
                <a:spcPts val="0"/>
              </a:spcAft>
              <a:tabLst>
                <a:tab pos="270510" algn="ctr"/>
                <a:tab pos="450215" algn="ctr"/>
              </a:tabLst>
            </a:pPr>
            <a:endParaRPr lang="fr-FR" sz="1200" dirty="0" smtClean="0">
              <a:latin typeface="Comic Sans MS" panose="030F0702030302020204" pitchFamily="66" charset="0"/>
              <a:ea typeface="Calibri" panose="020F0502020204030204" pitchFamily="34" charset="0"/>
              <a:cs typeface="Times New Roman" panose="02020603050405020304" pitchFamily="18" charset="0"/>
            </a:endParaRPr>
          </a:p>
          <a:p>
            <a:pPr lvl="0" algn="just">
              <a:lnSpc>
                <a:spcPct val="115000"/>
              </a:lnSpc>
              <a:spcAft>
                <a:spcPts val="0"/>
              </a:spcAft>
              <a:tabLst>
                <a:tab pos="270510" algn="ctr"/>
                <a:tab pos="450215" algn="ctr"/>
              </a:tabLst>
            </a:pPr>
            <a:r>
              <a:rPr lang="fr-FR" sz="1400" dirty="0" smtClean="0">
                <a:solidFill>
                  <a:schemeClr val="accent6"/>
                </a:solidFill>
                <a:latin typeface="MTF Hello Again" panose="02000500000000000000" pitchFamily="2" charset="0"/>
                <a:ea typeface="Calibri" panose="020F0502020204030204" pitchFamily="34" charset="0"/>
                <a:cs typeface="Times New Roman" panose="02020603050405020304" pitchFamily="18" charset="0"/>
              </a:rPr>
              <a:t>Protocole de confinement : plan de mise en sûreté faire aux risques majeurs …</a:t>
            </a:r>
          </a:p>
          <a:p>
            <a:pPr lvl="0" algn="just">
              <a:lnSpc>
                <a:spcPct val="115000"/>
              </a:lnSpc>
              <a:spcAft>
                <a:spcPts val="0"/>
              </a:spcAft>
              <a:tabLst>
                <a:tab pos="270510" algn="ctr"/>
                <a:tab pos="450215" algn="ctr"/>
              </a:tabLst>
            </a:pPr>
            <a:endParaRPr lang="fr-FR" sz="1200" dirty="0" smtClean="0">
              <a:latin typeface="Comic Sans MS" panose="030F0702030302020204" pitchFamily="66" charset="0"/>
              <a:ea typeface="Calibri" panose="020F0502020204030204" pitchFamily="34" charset="0"/>
              <a:cs typeface="Times New Roman" panose="02020603050405020304" pitchFamily="18" charset="0"/>
            </a:endParaRPr>
          </a:p>
          <a:p>
            <a:pPr lvl="0" algn="just">
              <a:lnSpc>
                <a:spcPct val="115000"/>
              </a:lnSpc>
              <a:spcAft>
                <a:spcPts val="0"/>
              </a:spcAft>
              <a:tabLst>
                <a:tab pos="270510" algn="ctr"/>
                <a:tab pos="450215" algn="ctr"/>
              </a:tabLst>
            </a:pPr>
            <a:r>
              <a:rPr lang="fr-FR" sz="12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NE PAS FAIRE SORTIR LES ÉLÈVES</a:t>
            </a:r>
            <a:r>
              <a:rPr lang="fr-FR" sz="1200" dirty="0" smtClean="0">
                <a:latin typeface="Comic Sans MS" panose="030F0702030302020204" pitchFamily="66" charset="0"/>
                <a:ea typeface="Calibri" panose="020F0502020204030204" pitchFamily="34" charset="0"/>
                <a:cs typeface="Times New Roman" panose="02020603050405020304" pitchFamily="18" charset="0"/>
              </a:rPr>
              <a:t>. Les conduire dans </a:t>
            </a:r>
            <a:r>
              <a:rPr lang="fr-FR" sz="1200" b="1" dirty="0" smtClean="0">
                <a:latin typeface="Comic Sans MS" panose="030F0702030302020204" pitchFamily="66" charset="0"/>
                <a:ea typeface="Calibri" panose="020F0502020204030204" pitchFamily="34" charset="0"/>
                <a:cs typeface="Times New Roman" panose="02020603050405020304" pitchFamily="18" charset="0"/>
              </a:rPr>
              <a:t>la grande salle (salle 15) </a:t>
            </a:r>
            <a:r>
              <a:rPr lang="fr-FR" sz="1200" dirty="0" smtClean="0">
                <a:latin typeface="Comic Sans MS" panose="030F0702030302020204" pitchFamily="66" charset="0"/>
                <a:ea typeface="Calibri" panose="020F0502020204030204" pitchFamily="34" charset="0"/>
                <a:cs typeface="Times New Roman" panose="02020603050405020304" pitchFamily="18" charset="0"/>
              </a:rPr>
              <a:t>à côté de la classe, au centre de la pièce : </a:t>
            </a:r>
            <a:r>
              <a:rPr lang="fr-FR" sz="1200" b="1" dirty="0" smtClean="0">
                <a:latin typeface="Comic Sans MS" panose="030F0702030302020204" pitchFamily="66" charset="0"/>
                <a:ea typeface="Calibri" panose="020F0502020204030204" pitchFamily="34" charset="0"/>
                <a:cs typeface="Times New Roman" panose="02020603050405020304" pitchFamily="18" charset="0"/>
              </a:rPr>
              <a:t>fenêtres et rideaux fermées et ouvertures calfeutrées</a:t>
            </a:r>
            <a:r>
              <a:rPr lang="fr-FR" sz="1200" dirty="0" smtClean="0">
                <a:latin typeface="Comic Sans MS" panose="030F0702030302020204" pitchFamily="66" charset="0"/>
                <a:ea typeface="Calibri" panose="020F0502020204030204" pitchFamily="34" charset="0"/>
                <a:cs typeface="Times New Roman" panose="02020603050405020304" pitchFamily="18" charset="0"/>
              </a:rPr>
              <a:t>.</a:t>
            </a:r>
          </a:p>
          <a:p>
            <a:pPr lvl="0" algn="just">
              <a:lnSpc>
                <a:spcPct val="115000"/>
              </a:lnSpc>
              <a:spcAft>
                <a:spcPts val="0"/>
              </a:spcAft>
              <a:tabLst>
                <a:tab pos="270510" algn="ctr"/>
                <a:tab pos="450215" algn="ctr"/>
              </a:tabLst>
            </a:pPr>
            <a:endParaRPr lang="fr-FR" sz="1400" dirty="0" smtClean="0">
              <a:solidFill>
                <a:schemeClr val="accent6"/>
              </a:solidFill>
              <a:latin typeface="MTF Hello Again" panose="02000500000000000000" pitchFamily="2" charset="0"/>
              <a:ea typeface="Calibri" panose="020F0502020204030204" pitchFamily="34" charset="0"/>
              <a:cs typeface="Times New Roman" panose="02020603050405020304" pitchFamily="18" charset="0"/>
            </a:endParaRPr>
          </a:p>
          <a:p>
            <a:pPr lvl="0" algn="just">
              <a:lnSpc>
                <a:spcPct val="115000"/>
              </a:lnSpc>
              <a:spcAft>
                <a:spcPts val="0"/>
              </a:spcAft>
              <a:tabLst>
                <a:tab pos="270510" algn="ctr"/>
                <a:tab pos="450215" algn="ctr"/>
              </a:tabLst>
            </a:pPr>
            <a:r>
              <a:rPr lang="fr-FR" sz="1400" dirty="0" smtClean="0">
                <a:solidFill>
                  <a:schemeClr val="accent6"/>
                </a:solidFill>
                <a:latin typeface="MTF Hello Again" panose="02000500000000000000" pitchFamily="2" charset="0"/>
                <a:ea typeface="Calibri" panose="020F0502020204030204" pitchFamily="34" charset="0"/>
                <a:cs typeface="Times New Roman" panose="02020603050405020304" pitchFamily="18" charset="0"/>
              </a:rPr>
              <a:t>Alerte attentat : plan de mise en sûreté</a:t>
            </a:r>
          </a:p>
          <a:p>
            <a:pPr lvl="0" algn="just">
              <a:lnSpc>
                <a:spcPct val="115000"/>
              </a:lnSpc>
              <a:spcAft>
                <a:spcPts val="0"/>
              </a:spcAft>
              <a:tabLst>
                <a:tab pos="270510" algn="ctr"/>
                <a:tab pos="450215" algn="ctr"/>
              </a:tabLst>
            </a:pPr>
            <a:endParaRPr lang="fr-FR" sz="1200" dirty="0" smtClean="0">
              <a:latin typeface="Comic Sans MS" panose="030F0702030302020204" pitchFamily="66" charset="0"/>
              <a:ea typeface="Calibri" panose="020F0502020204030204" pitchFamily="34" charset="0"/>
              <a:cs typeface="Times New Roman" panose="02020603050405020304" pitchFamily="18" charset="0"/>
            </a:endParaRPr>
          </a:p>
          <a:p>
            <a:pPr lvl="0" algn="just">
              <a:lnSpc>
                <a:spcPct val="115000"/>
              </a:lnSpc>
              <a:spcAft>
                <a:spcPts val="0"/>
              </a:spcAft>
              <a:tabLst>
                <a:tab pos="270510" algn="ctr"/>
                <a:tab pos="450215" algn="ctr"/>
              </a:tabLst>
            </a:pPr>
            <a:r>
              <a:rPr lang="fr-FR" sz="1200" dirty="0" smtClean="0">
                <a:latin typeface="Comic Sans MS" panose="030F0702030302020204" pitchFamily="66" charset="0"/>
                <a:ea typeface="Calibri" panose="020F0502020204030204" pitchFamily="34" charset="0"/>
                <a:cs typeface="Times New Roman" panose="02020603050405020304" pitchFamily="18" charset="0"/>
              </a:rPr>
              <a:t>Lors de l’exercice d’entraînement, la directrice envoie </a:t>
            </a:r>
            <a:r>
              <a:rPr lang="fr-FR" sz="1200" b="1" dirty="0" smtClean="0">
                <a:latin typeface="Comic Sans MS" panose="030F0702030302020204" pitchFamily="66" charset="0"/>
                <a:ea typeface="Calibri" panose="020F0502020204030204" pitchFamily="34" charset="0"/>
                <a:cs typeface="Times New Roman" panose="02020603050405020304" pitchFamily="18" charset="0"/>
              </a:rPr>
              <a:t>un message sur nos téléphones portables </a:t>
            </a:r>
            <a:r>
              <a:rPr lang="fr-FR" sz="1200" dirty="0" smtClean="0">
                <a:latin typeface="Comic Sans MS" panose="030F0702030302020204" pitchFamily="66" charset="0"/>
                <a:ea typeface="Calibri" panose="020F0502020204030204" pitchFamily="34" charset="0"/>
                <a:cs typeface="Times New Roman" panose="02020603050405020304" pitchFamily="18" charset="0"/>
              </a:rPr>
              <a:t>(les  alarmes lumineuses n’ont pas encore été installées). Avec les élèves, nous essayons  de </a:t>
            </a:r>
            <a:r>
              <a:rPr lang="fr-FR" sz="1200" b="1" dirty="0" smtClean="0">
                <a:latin typeface="Comic Sans MS" panose="030F0702030302020204" pitchFamily="66" charset="0"/>
                <a:ea typeface="Calibri" panose="020F0502020204030204" pitchFamily="34" charset="0"/>
                <a:cs typeface="Times New Roman" panose="02020603050405020304" pitchFamily="18" charset="0"/>
              </a:rPr>
              <a:t>nous dissimuler grâce à des tables en faisant le moins de bruit possible</a:t>
            </a:r>
            <a:r>
              <a:rPr lang="fr-FR" sz="1200" dirty="0" smtClean="0">
                <a:latin typeface="Comic Sans MS" panose="030F0702030302020204" pitchFamily="66" charset="0"/>
                <a:ea typeface="Calibri" panose="020F0502020204030204" pitchFamily="34" charset="0"/>
                <a:cs typeface="Times New Roman" panose="02020603050405020304" pitchFamily="18" charset="0"/>
              </a:rPr>
              <a:t>. </a:t>
            </a:r>
          </a:p>
          <a:p>
            <a:pPr lvl="0" algn="just">
              <a:lnSpc>
                <a:spcPct val="115000"/>
              </a:lnSpc>
              <a:spcAft>
                <a:spcPts val="0"/>
              </a:spcAft>
              <a:tabLst>
                <a:tab pos="270510" algn="ctr"/>
                <a:tab pos="450215" algn="ctr"/>
              </a:tabLst>
            </a:pPr>
            <a:endParaRPr lang="fr-FR" sz="1200" dirty="0">
              <a:latin typeface="Comic Sans MS" panose="030F0702030302020204" pitchFamily="66" charset="0"/>
              <a:ea typeface="Calibri" panose="020F0502020204030204" pitchFamily="34" charset="0"/>
              <a:cs typeface="Times New Roman" panose="02020603050405020304" pitchFamily="18" charset="0"/>
            </a:endParaRPr>
          </a:p>
          <a:p>
            <a:pPr lvl="3" algn="just">
              <a:lnSpc>
                <a:spcPct val="115000"/>
              </a:lnSpc>
              <a:tabLst>
                <a:tab pos="270510" algn="ctr"/>
                <a:tab pos="450215" algn="ctr"/>
              </a:tabLst>
            </a:pPr>
            <a:r>
              <a:rPr lang="fr-FR" sz="1200" b="1" i="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Pour plus de détails, des documents </a:t>
            </a:r>
          </a:p>
          <a:p>
            <a:pPr lvl="3" algn="just">
              <a:lnSpc>
                <a:spcPct val="115000"/>
              </a:lnSpc>
              <a:tabLst>
                <a:tab pos="270510" algn="ctr"/>
                <a:tab pos="450215" algn="ctr"/>
              </a:tabLst>
            </a:pPr>
            <a:r>
              <a:rPr lang="fr-FR" sz="1200" b="1" i="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se trouvent dans le rangement blanc </a:t>
            </a:r>
          </a:p>
          <a:p>
            <a:pPr lvl="3" algn="just">
              <a:lnSpc>
                <a:spcPct val="115000"/>
              </a:lnSpc>
              <a:tabLst>
                <a:tab pos="270510" algn="ctr"/>
                <a:tab pos="450215" algn="ctr"/>
              </a:tabLst>
            </a:pPr>
            <a:r>
              <a:rPr lang="fr-FR" sz="1200" b="1" i="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aimanté au tableau.</a:t>
            </a:r>
            <a:endParaRPr lang="fr-FR" sz="1200" b="1" i="1" dirty="0" smtClean="0">
              <a:solidFill>
                <a:srgbClr val="00B0F0"/>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5125" name="Picture 5" descr="Cantine avec des fruits et du lait Vecteur gratu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425" y="132570"/>
            <a:ext cx="939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nception de l'Ã©quipement de pompier Vecteur gratu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90" t="63578" r="68903" b="7189"/>
          <a:stretch/>
        </p:blipFill>
        <p:spPr bwMode="auto">
          <a:xfrm>
            <a:off x="6117925" y="6720663"/>
            <a:ext cx="507541"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nception de l'Ã©quipement de pompier Vecteur gratu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908" t="63737" r="8839" b="7030"/>
          <a:stretch/>
        </p:blipFill>
        <p:spPr bwMode="auto">
          <a:xfrm>
            <a:off x="6161204" y="3822138"/>
            <a:ext cx="424918"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nception de l'Ã©quipement de pompier Vecteur gratu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759" t="63578" r="36474" b="7189"/>
          <a:stretch/>
        </p:blipFill>
        <p:spPr bwMode="auto">
          <a:xfrm>
            <a:off x="6117925" y="5406770"/>
            <a:ext cx="511475"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ception d'arriÃ¨re-plan d'affaires Vecteur gratu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183" y="8272575"/>
            <a:ext cx="1201278" cy="90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scontent-cdt1-1.xx.fbcdn.net/v/t1.15752-9/39262778_250335598926621_1373904499768295424_n.jpg?_nc_cat=0&amp;oh=d086089be05c86f53970da6229429940&amp;oe=5BF80B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857"/>
          <a:stretch/>
        </p:blipFill>
        <p:spPr bwMode="auto">
          <a:xfrm>
            <a:off x="220300" y="65197"/>
            <a:ext cx="810000" cy="9627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scontent-cdt1-1.xx.fbcdn.net/v/t1.15752-9/39186625_2091273050946484_1525497423474982912_n.jpg?_nc_cat=0&amp;oh=ea24978f610da2da63c9eb56361596a9&amp;oe=5BFAB55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139" t="19136" r="8438" b="8104"/>
          <a:stretch/>
        </p:blipFill>
        <p:spPr bwMode="auto">
          <a:xfrm>
            <a:off x="4660686" y="8353193"/>
            <a:ext cx="1162478"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104134351"/>
              </p:ext>
            </p:extLst>
          </p:nvPr>
        </p:nvGraphicFramePr>
        <p:xfrm>
          <a:off x="223025" y="754931"/>
          <a:ext cx="6406376" cy="8217631"/>
        </p:xfrm>
        <a:graphic>
          <a:graphicData uri="http://schemas.openxmlformats.org/drawingml/2006/table">
            <a:tbl>
              <a:tblPr firstRow="1" bandRow="1">
                <a:tableStyleId>{2D5ABB26-0587-4C30-8999-92F81FD0307C}</a:tableStyleId>
              </a:tblPr>
              <a:tblGrid>
                <a:gridCol w="1341071"/>
                <a:gridCol w="810730"/>
                <a:gridCol w="327275"/>
                <a:gridCol w="327275"/>
                <a:gridCol w="327275"/>
                <a:gridCol w="327275"/>
                <a:gridCol w="327275"/>
                <a:gridCol w="327275"/>
                <a:gridCol w="327275"/>
                <a:gridCol w="327275"/>
                <a:gridCol w="327275"/>
                <a:gridCol w="327275"/>
                <a:gridCol w="327275"/>
                <a:gridCol w="327275"/>
                <a:gridCol w="327275"/>
              </a:tblGrid>
              <a:tr h="1324915">
                <a:tc>
                  <a:txBody>
                    <a:bodyPr/>
                    <a:lstStyle/>
                    <a:p>
                      <a:pPr algn="ctr"/>
                      <a:endParaRPr lang="fr-FR" sz="12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74040" rtl="0" eaLnBrk="1" fontAlgn="auto" latinLnBrk="0" hangingPunct="1">
                        <a:lnSpc>
                          <a:spcPct val="100000"/>
                        </a:lnSpc>
                        <a:spcBef>
                          <a:spcPts val="0"/>
                        </a:spcBef>
                        <a:spcAft>
                          <a:spcPts val="0"/>
                        </a:spcAft>
                        <a:buClrTx/>
                        <a:buSzTx/>
                        <a:buFontTx/>
                        <a:buNone/>
                        <a:tabLst/>
                        <a:defRPr/>
                      </a:pPr>
                      <a:r>
                        <a:rPr lang="fr-FR" sz="1200" dirty="0" smtClean="0">
                          <a:latin typeface="Comic Sans MS" panose="030F0702030302020204" pitchFamily="66" charset="0"/>
                        </a:rPr>
                        <a:t>date de naissance</a:t>
                      </a: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anose="030F0702030302020204" pitchFamily="66" charset="0"/>
                        </a:rPr>
                        <a:t>cantine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périscolaire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anose="030F0702030302020204" pitchFamily="66" charset="0"/>
                        </a:rPr>
                        <a:t>ELCO</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PAI</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anose="030F0702030302020204" pitchFamily="66" charset="0"/>
                        </a:rPr>
                        <a:t>religion</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maîtresse 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anose="030F0702030302020204" pitchFamily="66" charset="0"/>
                        </a:rPr>
                        <a:t>psy scolaire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SESSAD</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anose="030F0702030302020204" pitchFamily="66" charset="0"/>
                        </a:rPr>
                        <a:t>orthophoniste</a:t>
                      </a:r>
                      <a:r>
                        <a:rPr lang="fr-FR" sz="1200" baseline="0" dirty="0" smtClean="0">
                          <a:latin typeface="Comic Sans MS" panose="030F0702030302020204" pitchFamily="66" charset="0"/>
                        </a:rPr>
                        <a:t> </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CMP</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anose="030F0702030302020204" pitchFamily="66" charset="0"/>
                        </a:rPr>
                        <a:t>psychologue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AVS</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anose="030F0702030302020204" pitchFamily="66" charset="0"/>
                        </a:rPr>
                        <a:t>PPRE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4054">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4054">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31860">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4054">
                <a:tc>
                  <a:txBody>
                    <a:bodyPr/>
                    <a:lstStyle/>
                    <a:p>
                      <a:endParaRPr lang="fr-FR" sz="12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4054">
                <a:tc>
                  <a:txBody>
                    <a:bodyPr/>
                    <a:lstStyle/>
                    <a:p>
                      <a:endParaRPr lang="fr-FR" sz="12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ZoneTexte 4"/>
          <p:cNvSpPr txBox="1"/>
          <p:nvPr/>
        </p:nvSpPr>
        <p:spPr>
          <a:xfrm>
            <a:off x="608742" y="180821"/>
            <a:ext cx="5634941" cy="474104"/>
          </a:xfrm>
          <a:prstGeom prst="rect">
            <a:avLst/>
          </a:prstGeom>
          <a:noFill/>
        </p:spPr>
        <p:txBody>
          <a:bodyPr wrap="none" rtlCol="0">
            <a:spAutoFit/>
          </a:bodyPr>
          <a:lstStyle/>
          <a:p>
            <a:r>
              <a:rPr lang="fr-FR" sz="2400" dirty="0">
                <a:latin typeface="MTF Hello Again" panose="02000500000000000000" pitchFamily="2" charset="0"/>
              </a:rPr>
              <a:t>Fiches récapitulatives </a:t>
            </a:r>
            <a:r>
              <a:rPr lang="fr-FR" sz="2400" dirty="0">
                <a:solidFill>
                  <a:schemeClr val="bg1">
                    <a:lumMod val="65000"/>
                  </a:schemeClr>
                </a:solidFill>
                <a:latin typeface="MTF Hello Again" panose="02000500000000000000" pitchFamily="2" charset="0"/>
              </a:rPr>
              <a:t>- Informations diverses 01</a:t>
            </a:r>
          </a:p>
        </p:txBody>
      </p:sp>
      <p:sp>
        <p:nvSpPr>
          <p:cNvPr id="4" name="Ellipse 3"/>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MTF Hello Again" panose="02000500000000000000" pitchFamily="2" charset="0"/>
              </a:rPr>
              <a:t>4</a:t>
            </a:r>
          </a:p>
        </p:txBody>
      </p:sp>
      <p:pic>
        <p:nvPicPr>
          <p:cNvPr id="6146" name="Picture 2" descr="Kids dessin et Ã©criture de formules sur le tableau avec les accessoires de l'Ã©cole fond seamless doodle croquis modÃ¨le illustration vectorielle Vecteur gratui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025" y="754930"/>
            <a:ext cx="1332000" cy="131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68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086800118"/>
              </p:ext>
            </p:extLst>
          </p:nvPr>
        </p:nvGraphicFramePr>
        <p:xfrm>
          <a:off x="257909" y="654931"/>
          <a:ext cx="6371493" cy="8355718"/>
        </p:xfrm>
        <a:graphic>
          <a:graphicData uri="http://schemas.openxmlformats.org/drawingml/2006/table">
            <a:tbl>
              <a:tblPr firstRow="1" bandRow="1">
                <a:tableStyleId>{2D5ABB26-0587-4C30-8999-92F81FD0307C}</a:tableStyleId>
              </a:tblPr>
              <a:tblGrid>
                <a:gridCol w="1227525"/>
                <a:gridCol w="315052"/>
                <a:gridCol w="419848"/>
                <a:gridCol w="419848"/>
                <a:gridCol w="315052"/>
                <a:gridCol w="315052"/>
                <a:gridCol w="315052"/>
                <a:gridCol w="315052"/>
                <a:gridCol w="1364506"/>
                <a:gridCol w="1364506"/>
              </a:tblGrid>
              <a:tr h="1347182">
                <a:tc>
                  <a:txBody>
                    <a:bodyPr/>
                    <a:lstStyle/>
                    <a:p>
                      <a:pPr algn="ctr"/>
                      <a:endParaRPr lang="fr-FR" sz="12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anose="030F0702030302020204" pitchFamily="66" charset="0"/>
                        </a:rPr>
                        <a:t>PAP</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anose="030F0702030302020204" pitchFamily="66" charset="0"/>
                        </a:rPr>
                        <a:t>autorisation</a:t>
                      </a:r>
                      <a:r>
                        <a:rPr lang="fr-FR" sz="1200" baseline="0" dirty="0" smtClean="0">
                          <a:latin typeface="Comic Sans MS" panose="030F0702030302020204" pitchFamily="66" charset="0"/>
                        </a:rPr>
                        <a:t> sortie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responsabilité civile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anose="030F0702030302020204" pitchFamily="66" charset="0"/>
                        </a:rPr>
                        <a:t>assurance </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droit</a:t>
                      </a:r>
                      <a:r>
                        <a:rPr lang="fr-FR" sz="1200" baseline="0" dirty="0" smtClean="0">
                          <a:latin typeface="Comic Sans MS" panose="030F0702030302020204" pitchFamily="66" charset="0"/>
                        </a:rPr>
                        <a:t> à l’image</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anose="030F0702030302020204" pitchFamily="66" charset="0"/>
                        </a:rPr>
                        <a:t>retards</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absences (1/2)</a:t>
                      </a:r>
                      <a:endParaRPr lang="fr-FR" sz="1200" dirty="0">
                        <a:latin typeface="Comic Sans MS" panose="030F0702030302020204" pitchFamily="66" charset="0"/>
                      </a:endParaRPr>
                    </a:p>
                  </a:txBody>
                  <a:tcPr marL="81013" marR="81013" marT="40507" marB="4050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dirty="0" smtClean="0">
                          <a:latin typeface="Comic Sans MS" panose="030F0702030302020204" pitchFamily="66" charset="0"/>
                        </a:rPr>
                        <a:t>numéro de téléphone 01</a:t>
                      </a:r>
                      <a:endParaRPr lang="fr-FR" sz="1200" dirty="0">
                        <a:latin typeface="Comic Sans MS" panose="030F0702030302020204" pitchFamily="66" charset="0"/>
                      </a:endParaRPr>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dirty="0" smtClean="0">
                          <a:latin typeface="Comic Sans MS" panose="030F0702030302020204" pitchFamily="66" charset="0"/>
                        </a:rPr>
                        <a:t>numéro de téléphone 02</a:t>
                      </a:r>
                      <a:endParaRPr lang="fr-FR" sz="1200" dirty="0">
                        <a:latin typeface="Comic Sans MS" panose="030F0702030302020204" pitchFamily="66" charset="0"/>
                      </a:endParaRPr>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659">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659">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CB8B3"/>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756">
                <a:tc>
                  <a:txBody>
                    <a:bodyPr/>
                    <a:lstStyle/>
                    <a:p>
                      <a:pPr algn="ctr">
                        <a:lnSpc>
                          <a:spcPct val="107000"/>
                        </a:lnSpc>
                        <a:spcAft>
                          <a:spcPts val="0"/>
                        </a:spcAft>
                      </a:pPr>
                      <a:r>
                        <a:rPr lang="fr-FR" sz="1000" dirty="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3197" marR="53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659">
                <a:tc>
                  <a:txBody>
                    <a:bodyPr/>
                    <a:lstStyle/>
                    <a:p>
                      <a:endParaRPr lang="fr-FR" sz="12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659">
                <a:tc>
                  <a:txBody>
                    <a:bodyPr/>
                    <a:lstStyle/>
                    <a:p>
                      <a:endParaRPr lang="fr-FR" sz="12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A36E"/>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fr-FR" sz="600" dirty="0"/>
                    </a:p>
                  </a:txBody>
                  <a:tcPr marL="81013" marR="81013" marT="40507" marB="405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ZoneTexte 3"/>
          <p:cNvSpPr txBox="1"/>
          <p:nvPr/>
        </p:nvSpPr>
        <p:spPr>
          <a:xfrm>
            <a:off x="608742" y="180821"/>
            <a:ext cx="5634941" cy="474104"/>
          </a:xfrm>
          <a:prstGeom prst="rect">
            <a:avLst/>
          </a:prstGeom>
          <a:noFill/>
        </p:spPr>
        <p:txBody>
          <a:bodyPr wrap="none" rtlCol="0">
            <a:spAutoFit/>
          </a:bodyPr>
          <a:lstStyle/>
          <a:p>
            <a:r>
              <a:rPr lang="fr-FR" sz="2400" dirty="0">
                <a:latin typeface="MTF Hello Again" panose="02000500000000000000" pitchFamily="2" charset="0"/>
              </a:rPr>
              <a:t>Fiches récapitulatives </a:t>
            </a:r>
            <a:r>
              <a:rPr lang="fr-FR" sz="2400" dirty="0">
                <a:solidFill>
                  <a:schemeClr val="bg1">
                    <a:lumMod val="65000"/>
                  </a:schemeClr>
                </a:solidFill>
                <a:latin typeface="MTF Hello Again" panose="02000500000000000000" pitchFamily="2" charset="0"/>
              </a:rPr>
              <a:t>- Informations diverses </a:t>
            </a:r>
            <a:r>
              <a:rPr lang="fr-FR" sz="2400" dirty="0" smtClean="0">
                <a:solidFill>
                  <a:schemeClr val="bg1">
                    <a:lumMod val="65000"/>
                  </a:schemeClr>
                </a:solidFill>
                <a:latin typeface="MTF Hello Again" panose="02000500000000000000" pitchFamily="2" charset="0"/>
              </a:rPr>
              <a:t>02</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5</a:t>
            </a:r>
            <a:endParaRPr lang="fr-FR" sz="2000" dirty="0">
              <a:solidFill>
                <a:schemeClr val="tx1"/>
              </a:solidFill>
              <a:latin typeface="MTF Hello Again" panose="02000500000000000000" pitchFamily="2" charset="0"/>
            </a:endParaRPr>
          </a:p>
        </p:txBody>
      </p:sp>
      <p:pic>
        <p:nvPicPr>
          <p:cNvPr id="7" name="Picture 2" descr="Kids dessin et Ã©criture de formules sur le tableau avec les accessoires de l'Ã©cole fond seamless doodle croquis modÃ¨le illustration vectorielle Vecteur gratui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909" y="654925"/>
            <a:ext cx="1237062"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55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94971" y="193257"/>
            <a:ext cx="4445897" cy="461665"/>
          </a:xfrm>
          <a:prstGeom prst="rect">
            <a:avLst/>
          </a:prstGeom>
          <a:noFill/>
        </p:spPr>
        <p:txBody>
          <a:bodyPr wrap="none" rtlCol="0">
            <a:spAutoFit/>
          </a:bodyPr>
          <a:lstStyle/>
          <a:p>
            <a:r>
              <a:rPr lang="fr-FR" sz="2400" dirty="0" smtClean="0">
                <a:latin typeface="MTF Hello Again" panose="02000500000000000000" pitchFamily="2" charset="0"/>
              </a:rPr>
              <a:t>Elèves à besoins éducatifs particuliers</a:t>
            </a:r>
            <a:endParaRPr lang="fr-FR" sz="2400" dirty="0">
              <a:solidFill>
                <a:schemeClr val="bg1">
                  <a:lumMod val="65000"/>
                </a:schemeClr>
              </a:solidFill>
              <a:latin typeface="MTF Hello Again" panose="02000500000000000000" pitchFamily="2"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978788790"/>
              </p:ext>
            </p:extLst>
          </p:nvPr>
        </p:nvGraphicFramePr>
        <p:xfrm>
          <a:off x="251542" y="647470"/>
          <a:ext cx="6377860" cy="4320001"/>
        </p:xfrm>
        <a:graphic>
          <a:graphicData uri="http://schemas.openxmlformats.org/drawingml/2006/table">
            <a:tbl>
              <a:tblPr firstRow="1" firstCol="1" bandRow="1">
                <a:tableStyleId>{C083E6E3-FA7D-4D7B-A595-EF9225AFEA82}</a:tableStyleId>
              </a:tblPr>
              <a:tblGrid>
                <a:gridCol w="1866016"/>
                <a:gridCol w="2394284"/>
                <a:gridCol w="2117560"/>
              </a:tblGrid>
              <a:tr h="574409">
                <a:tc>
                  <a:txBody>
                    <a:bodyPr/>
                    <a:lstStyle/>
                    <a:p>
                      <a:pPr algn="ctr">
                        <a:lnSpc>
                          <a:spcPct val="150000"/>
                        </a:lnSpc>
                        <a:spcAft>
                          <a:spcPts val="0"/>
                        </a:spcAft>
                      </a:pPr>
                      <a:r>
                        <a:rPr lang="fr-FR" sz="1000" dirty="0" smtClean="0">
                          <a:effectLst/>
                          <a:latin typeface="Comic Sans MS" panose="030F0702030302020204" pitchFamily="66" charset="0"/>
                        </a:rPr>
                        <a:t>Prénom</a:t>
                      </a:r>
                      <a:r>
                        <a:rPr lang="fr-FR" sz="1000" baseline="0" dirty="0" smtClean="0">
                          <a:effectLst/>
                          <a:latin typeface="Comic Sans MS" panose="030F0702030302020204" pitchFamily="66" charset="0"/>
                        </a:rPr>
                        <a:t> : </a:t>
                      </a:r>
                      <a:r>
                        <a:rPr lang="fr-FR" sz="1000" dirty="0" smtClean="0">
                          <a:effectLst/>
                          <a:latin typeface="Comic Sans MS" panose="030F0702030302020204" pitchFamily="66" charset="0"/>
                        </a:rPr>
                        <a:t> </a:t>
                      </a:r>
                      <a:r>
                        <a:rPr lang="fr-FR" sz="1000" dirty="0" smtClean="0">
                          <a:effectLst/>
                          <a:latin typeface="Comic Sans MS" panose="030F0702030302020204" pitchFamily="66" charset="0"/>
                        </a:rPr>
                        <a:t>………………………………</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1000" dirty="0" smtClean="0">
                          <a:effectLst/>
                          <a:latin typeface="Comic Sans MS" panose="030F0702030302020204" pitchFamily="66" charset="0"/>
                        </a:rPr>
                        <a:t>Date de naissance :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lang="fr-FR" sz="1000" dirty="0" smtClean="0">
                          <a:effectLst/>
                          <a:latin typeface="Comic Sans MS" panose="030F0702030302020204" pitchFamily="66" charset="0"/>
                        </a:rPr>
                        <a:t>Niveau de classe:   ……………</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2796">
                <a:tc gridSpan="3">
                  <a:txBody>
                    <a:bodyPr/>
                    <a:lstStyle/>
                    <a:p>
                      <a:pPr>
                        <a:lnSpc>
                          <a:spcPct val="150000"/>
                        </a:lnSpc>
                        <a:spcAft>
                          <a:spcPts val="0"/>
                        </a:spcAft>
                      </a:pPr>
                      <a:r>
                        <a:rPr lang="fr-FR" sz="1000" dirty="0" smtClean="0">
                          <a:effectLst/>
                          <a:latin typeface="Comic Sans MS" panose="030F0702030302020204" pitchFamily="66" charset="0"/>
                        </a:rPr>
                        <a:t>Aide mises en place au sein</a:t>
                      </a:r>
                      <a:r>
                        <a:rPr lang="fr-FR" sz="1000" baseline="0" dirty="0" smtClean="0">
                          <a:effectLst/>
                          <a:latin typeface="Comic Sans MS" panose="030F0702030302020204" pitchFamily="66" charset="0"/>
                        </a:rPr>
                        <a:t> de la classe</a:t>
                      </a:r>
                      <a:r>
                        <a:rPr lang="fr-FR" sz="1000" dirty="0">
                          <a:effectLst/>
                          <a:latin typeface="Comic Sans MS" panose="030F0702030302020204" pitchFamily="66" charset="0"/>
                        </a:rPr>
                        <a:t> </a:t>
                      </a:r>
                      <a:r>
                        <a:rPr lang="fr-FR" sz="1000" dirty="0" smtClean="0">
                          <a:effectLst/>
                          <a:latin typeface="Comic Sans MS" panose="030F0702030302020204" pitchFamily="66" charset="0"/>
                        </a:rPr>
                        <a:t>: </a:t>
                      </a:r>
                      <a:r>
                        <a:rPr lang="fr-FR" sz="1000" dirty="0" smtClean="0">
                          <a:effectLst/>
                          <a:latin typeface="Comic Sans MS" panose="030F0702030302020204" pitchFamily="66" charset="0"/>
                          <a:sym typeface="Wingdings 2" panose="05020102010507070707" pitchFamily="18" charset="2"/>
                        </a:rPr>
                        <a:t> APC</a:t>
                      </a:r>
                      <a:r>
                        <a:rPr lang="fr-FR" sz="1000" baseline="0" dirty="0" smtClean="0">
                          <a:effectLst/>
                          <a:latin typeface="Comic Sans MS" panose="030F0702030302020204" pitchFamily="66" charset="0"/>
                          <a:sym typeface="Wingdings 2" panose="05020102010507070707" pitchFamily="18" charset="2"/>
                        </a:rPr>
                        <a:t>   </a:t>
                      </a:r>
                      <a:r>
                        <a:rPr lang="fr-FR" sz="1000" dirty="0" smtClean="0">
                          <a:effectLst/>
                          <a:latin typeface="Comic Sans MS" panose="030F0702030302020204" pitchFamily="66" charset="0"/>
                          <a:sym typeface="Wingdings 2" panose="05020102010507070707" pitchFamily="18" charset="2"/>
                        </a:rPr>
                        <a:t> PPRE</a:t>
                      </a:r>
                      <a:r>
                        <a:rPr lang="fr-FR" sz="1000" baseline="0" dirty="0" smtClean="0">
                          <a:effectLst/>
                          <a:latin typeface="Comic Sans MS" panose="030F0702030302020204" pitchFamily="66" charset="0"/>
                          <a:sym typeface="Wingdings 2" panose="05020102010507070707" pitchFamily="18" charset="2"/>
                        </a:rPr>
                        <a:t>   </a:t>
                      </a:r>
                      <a:r>
                        <a:rPr lang="fr-FR" sz="1000" dirty="0" smtClean="0">
                          <a:effectLst/>
                          <a:latin typeface="Comic Sans MS" panose="030F0702030302020204" pitchFamily="66" charset="0"/>
                          <a:sym typeface="Wingdings 2" panose="05020102010507070707" pitchFamily="18" charset="2"/>
                        </a:rPr>
                        <a:t> RASED (maitresse E)</a:t>
                      </a:r>
                      <a:r>
                        <a:rPr lang="fr-FR" sz="1000" baseline="0" dirty="0" smtClean="0">
                          <a:effectLst/>
                          <a:latin typeface="Comic Sans MS" panose="030F0702030302020204" pitchFamily="66" charset="0"/>
                          <a:sym typeface="Wingdings 2" panose="05020102010507070707" pitchFamily="18" charset="2"/>
                        </a:rPr>
                        <a:t> </a:t>
                      </a:r>
                      <a:endParaRPr lang="fr-FR" sz="1000" dirty="0" smtClean="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872796">
                <a:tc gridSpan="3">
                  <a:txBody>
                    <a:bodyPr/>
                    <a:lstStyle/>
                    <a:p>
                      <a:pPr>
                        <a:lnSpc>
                          <a:spcPct val="150000"/>
                        </a:lnSpc>
                        <a:spcAft>
                          <a:spcPts val="0"/>
                        </a:spcAft>
                      </a:pPr>
                      <a:r>
                        <a:rPr lang="fr-FR" sz="1000" dirty="0" smtClean="0">
                          <a:effectLst/>
                          <a:latin typeface="Comic Sans MS" panose="030F0702030302020204" pitchFamily="66" charset="0"/>
                        </a:rPr>
                        <a:t>Aides mises en place au sein de l’école : </a:t>
                      </a:r>
                      <a:r>
                        <a:rPr lang="fr-FR" sz="1000" dirty="0" smtClean="0">
                          <a:effectLst/>
                          <a:latin typeface="Comic Sans MS" panose="030F0702030302020204" pitchFamily="66" charset="0"/>
                          <a:sym typeface="Wingdings 2" panose="05020102010507070707" pitchFamily="18" charset="2"/>
                        </a:rPr>
                        <a:t> PAI</a:t>
                      </a:r>
                      <a:r>
                        <a:rPr lang="fr-FR" sz="1000" baseline="0" dirty="0" smtClean="0">
                          <a:effectLst/>
                          <a:latin typeface="Comic Sans MS" panose="030F0702030302020204" pitchFamily="66" charset="0"/>
                          <a:sym typeface="Wingdings 2" panose="05020102010507070707" pitchFamily="18" charset="2"/>
                        </a:rPr>
                        <a:t>   </a:t>
                      </a:r>
                      <a:r>
                        <a:rPr lang="fr-FR" sz="1000" dirty="0" smtClean="0">
                          <a:effectLst/>
                          <a:latin typeface="Comic Sans MS" panose="030F0702030302020204" pitchFamily="66" charset="0"/>
                          <a:sym typeface="Wingdings 2" panose="05020102010507070707" pitchFamily="18" charset="2"/>
                        </a:rPr>
                        <a:t> PAP    RASED (psychologue scolaire)</a:t>
                      </a:r>
                      <a:endParaRPr lang="fr-FR" sz="1000" dirty="0" smtClean="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358080425"/>
              </p:ext>
            </p:extLst>
          </p:nvPr>
        </p:nvGraphicFramePr>
        <p:xfrm>
          <a:off x="251542" y="5259722"/>
          <a:ext cx="6377860" cy="4320001"/>
        </p:xfrm>
        <a:graphic>
          <a:graphicData uri="http://schemas.openxmlformats.org/drawingml/2006/table">
            <a:tbl>
              <a:tblPr firstRow="1" firstCol="1" bandRow="1">
                <a:tableStyleId>{C083E6E3-FA7D-4D7B-A595-EF9225AFEA82}</a:tableStyleId>
              </a:tblPr>
              <a:tblGrid>
                <a:gridCol w="1866016"/>
                <a:gridCol w="2394284"/>
                <a:gridCol w="2117560"/>
              </a:tblGrid>
              <a:tr h="574409">
                <a:tc>
                  <a:txBody>
                    <a:bodyPr/>
                    <a:lstStyle/>
                    <a:p>
                      <a:pPr algn="ctr">
                        <a:lnSpc>
                          <a:spcPct val="150000"/>
                        </a:lnSpc>
                        <a:spcAft>
                          <a:spcPts val="0"/>
                        </a:spcAft>
                      </a:pPr>
                      <a:r>
                        <a:rPr lang="fr-FR" sz="1000" dirty="0" smtClean="0">
                          <a:effectLst/>
                          <a:latin typeface="Comic Sans MS" panose="030F0702030302020204" pitchFamily="66" charset="0"/>
                        </a:rPr>
                        <a:t>Prénom</a:t>
                      </a:r>
                      <a:r>
                        <a:rPr lang="fr-FR" sz="1000" baseline="0" dirty="0" smtClean="0">
                          <a:effectLst/>
                          <a:latin typeface="Comic Sans MS" panose="030F0702030302020204" pitchFamily="66" charset="0"/>
                        </a:rPr>
                        <a:t> : </a:t>
                      </a:r>
                      <a:r>
                        <a:rPr lang="fr-FR" sz="1000" dirty="0" smtClean="0">
                          <a:effectLst/>
                          <a:latin typeface="Comic Sans MS" panose="030F0702030302020204" pitchFamily="66" charset="0"/>
                        </a:rPr>
                        <a:t>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fr-FR" sz="1000" dirty="0" smtClean="0">
                          <a:effectLst/>
                          <a:latin typeface="Comic Sans MS" panose="030F0702030302020204" pitchFamily="66" charset="0"/>
                        </a:rPr>
                        <a:t>Date de naissance :   ……………………</a:t>
                      </a:r>
                      <a:endParaRPr lang="fr-FR"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lang="fr-FR" sz="1000" dirty="0" smtClean="0">
                          <a:effectLst/>
                          <a:latin typeface="Comic Sans MS" panose="030F0702030302020204" pitchFamily="66" charset="0"/>
                        </a:rPr>
                        <a:t>Niveau de classe:   ……………</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2796">
                <a:tc gridSpan="3">
                  <a:txBody>
                    <a:bodyPr/>
                    <a:lstStyle/>
                    <a:p>
                      <a:pPr>
                        <a:lnSpc>
                          <a:spcPct val="150000"/>
                        </a:lnSpc>
                        <a:spcAft>
                          <a:spcPts val="0"/>
                        </a:spcAft>
                      </a:pPr>
                      <a:r>
                        <a:rPr lang="fr-FR" sz="1000" dirty="0" smtClean="0">
                          <a:effectLst/>
                          <a:latin typeface="Comic Sans MS" panose="030F0702030302020204" pitchFamily="66" charset="0"/>
                        </a:rPr>
                        <a:t>Aide mises en place au sein</a:t>
                      </a:r>
                      <a:r>
                        <a:rPr lang="fr-FR" sz="1000" baseline="0" dirty="0" smtClean="0">
                          <a:effectLst/>
                          <a:latin typeface="Comic Sans MS" panose="030F0702030302020204" pitchFamily="66" charset="0"/>
                        </a:rPr>
                        <a:t> de la classe</a:t>
                      </a:r>
                      <a:r>
                        <a:rPr lang="fr-FR" sz="1000" dirty="0">
                          <a:effectLst/>
                          <a:latin typeface="Comic Sans MS" panose="030F0702030302020204" pitchFamily="66" charset="0"/>
                        </a:rPr>
                        <a:t> </a:t>
                      </a:r>
                      <a:r>
                        <a:rPr lang="fr-FR" sz="1000" dirty="0" smtClean="0">
                          <a:effectLst/>
                          <a:latin typeface="Comic Sans MS" panose="030F0702030302020204" pitchFamily="66" charset="0"/>
                        </a:rPr>
                        <a:t>: </a:t>
                      </a:r>
                      <a:r>
                        <a:rPr lang="fr-FR" sz="1000" dirty="0" smtClean="0">
                          <a:effectLst/>
                          <a:latin typeface="Comic Sans MS" panose="030F0702030302020204" pitchFamily="66" charset="0"/>
                          <a:sym typeface="Wingdings 2" panose="05020102010507070707" pitchFamily="18" charset="2"/>
                        </a:rPr>
                        <a:t> APC</a:t>
                      </a:r>
                      <a:r>
                        <a:rPr lang="fr-FR" sz="1000" baseline="0" dirty="0" smtClean="0">
                          <a:effectLst/>
                          <a:latin typeface="Comic Sans MS" panose="030F0702030302020204" pitchFamily="66" charset="0"/>
                          <a:sym typeface="Wingdings 2" panose="05020102010507070707" pitchFamily="18" charset="2"/>
                        </a:rPr>
                        <a:t>   </a:t>
                      </a:r>
                      <a:r>
                        <a:rPr lang="fr-FR" sz="1000" dirty="0" smtClean="0">
                          <a:effectLst/>
                          <a:latin typeface="Comic Sans MS" panose="030F0702030302020204" pitchFamily="66" charset="0"/>
                          <a:sym typeface="Wingdings 2" panose="05020102010507070707" pitchFamily="18" charset="2"/>
                        </a:rPr>
                        <a:t> PPRE</a:t>
                      </a:r>
                      <a:r>
                        <a:rPr lang="fr-FR" sz="1000" baseline="0" dirty="0" smtClean="0">
                          <a:effectLst/>
                          <a:latin typeface="Comic Sans MS" panose="030F0702030302020204" pitchFamily="66" charset="0"/>
                          <a:sym typeface="Wingdings 2" panose="05020102010507070707" pitchFamily="18" charset="2"/>
                        </a:rPr>
                        <a:t>   </a:t>
                      </a:r>
                      <a:r>
                        <a:rPr lang="fr-FR" sz="1000" dirty="0" smtClean="0">
                          <a:effectLst/>
                          <a:latin typeface="Comic Sans MS" panose="030F0702030302020204" pitchFamily="66" charset="0"/>
                          <a:sym typeface="Wingdings 2" panose="05020102010507070707" pitchFamily="18" charset="2"/>
                        </a:rPr>
                        <a:t> RASED (maitresse E)</a:t>
                      </a:r>
                      <a:r>
                        <a:rPr lang="fr-FR" sz="1000" baseline="0" dirty="0" smtClean="0">
                          <a:effectLst/>
                          <a:latin typeface="Comic Sans MS" panose="030F0702030302020204" pitchFamily="66" charset="0"/>
                          <a:sym typeface="Wingdings 2" panose="05020102010507070707" pitchFamily="18" charset="2"/>
                        </a:rPr>
                        <a:t> </a:t>
                      </a:r>
                      <a:endParaRPr lang="fr-FR" sz="1000" dirty="0" smtClean="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872796">
                <a:tc gridSpan="3">
                  <a:txBody>
                    <a:bodyPr/>
                    <a:lstStyle/>
                    <a:p>
                      <a:pPr>
                        <a:lnSpc>
                          <a:spcPct val="150000"/>
                        </a:lnSpc>
                        <a:spcAft>
                          <a:spcPts val="0"/>
                        </a:spcAft>
                      </a:pPr>
                      <a:r>
                        <a:rPr lang="fr-FR" sz="1000" dirty="0" smtClean="0">
                          <a:effectLst/>
                          <a:latin typeface="Comic Sans MS" panose="030F0702030302020204" pitchFamily="66" charset="0"/>
                        </a:rPr>
                        <a:t>Aides mises en place au sein de l’école : </a:t>
                      </a:r>
                      <a:r>
                        <a:rPr lang="fr-FR" sz="1000" dirty="0" smtClean="0">
                          <a:effectLst/>
                          <a:latin typeface="Comic Sans MS" panose="030F0702030302020204" pitchFamily="66" charset="0"/>
                          <a:sym typeface="Wingdings 2" panose="05020102010507070707" pitchFamily="18" charset="2"/>
                        </a:rPr>
                        <a:t> PAI</a:t>
                      </a:r>
                      <a:r>
                        <a:rPr lang="fr-FR" sz="1000" baseline="0" dirty="0" smtClean="0">
                          <a:effectLst/>
                          <a:latin typeface="Comic Sans MS" panose="030F0702030302020204" pitchFamily="66" charset="0"/>
                          <a:sym typeface="Wingdings 2" panose="05020102010507070707" pitchFamily="18" charset="2"/>
                        </a:rPr>
                        <a:t>   </a:t>
                      </a:r>
                      <a:r>
                        <a:rPr lang="fr-FR" sz="1000" dirty="0" smtClean="0">
                          <a:effectLst/>
                          <a:latin typeface="Comic Sans MS" panose="030F0702030302020204" pitchFamily="66" charset="0"/>
                          <a:sym typeface="Wingdings 2" panose="05020102010507070707" pitchFamily="18" charset="2"/>
                        </a:rPr>
                        <a:t> PAP    RASED (psychologue scolaire)</a:t>
                      </a:r>
                      <a:endParaRPr lang="fr-FR" sz="1000" dirty="0" smtClean="0">
                        <a:effectLst/>
                        <a:latin typeface="Comic Sans MS" panose="030F0702030302020204" pitchFamily="66"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fr-FR" sz="1000" dirty="0" smtClean="0">
                          <a:effectLst/>
                          <a:latin typeface="Comic Sans MS" panose="030F0702030302020204" pitchFamily="66" charset="0"/>
                        </a:rPr>
                        <a:t>………………………………………………………………………………………………………………………………………………………………………………………………</a:t>
                      </a:r>
                      <a:endParaRPr lang="fr-FR"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46765" marR="46765" marT="48930" marB="489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316868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66570" y="406069"/>
            <a:ext cx="1988814" cy="461665"/>
          </a:xfrm>
          <a:prstGeom prst="rect">
            <a:avLst/>
          </a:prstGeom>
          <a:noFill/>
        </p:spPr>
        <p:txBody>
          <a:bodyPr wrap="none" rtlCol="0">
            <a:spAutoFit/>
          </a:bodyPr>
          <a:lstStyle/>
          <a:p>
            <a:r>
              <a:rPr lang="fr-FR" sz="2400" dirty="0" smtClean="0">
                <a:latin typeface="MTF Hello Again" panose="02000500000000000000" pitchFamily="2" charset="0"/>
              </a:rPr>
              <a:t>Emploi du temps</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MTF Hello Again" panose="02000500000000000000" pitchFamily="2" charset="0"/>
              </a:rPr>
              <a:t>6</a:t>
            </a:r>
          </a:p>
        </p:txBody>
      </p:sp>
      <p:pic>
        <p:nvPicPr>
          <p:cNvPr id="3" name="Image 2"/>
          <p:cNvPicPr>
            <a:picLocks noChangeAspect="1"/>
          </p:cNvPicPr>
          <p:nvPr/>
        </p:nvPicPr>
        <p:blipFill>
          <a:blip r:embed="rId3"/>
          <a:stretch>
            <a:fillRect/>
          </a:stretch>
        </p:blipFill>
        <p:spPr>
          <a:xfrm>
            <a:off x="580977" y="3005354"/>
            <a:ext cx="5760000" cy="3566563"/>
          </a:xfrm>
          <a:prstGeom prst="rect">
            <a:avLst/>
          </a:prstGeom>
        </p:spPr>
      </p:pic>
      <p:pic>
        <p:nvPicPr>
          <p:cNvPr id="5" name="Image 4"/>
          <p:cNvPicPr>
            <a:picLocks noChangeAspect="1"/>
          </p:cNvPicPr>
          <p:nvPr/>
        </p:nvPicPr>
        <p:blipFill>
          <a:blip r:embed="rId4"/>
          <a:stretch>
            <a:fillRect/>
          </a:stretch>
        </p:blipFill>
        <p:spPr>
          <a:xfrm>
            <a:off x="580977" y="6523687"/>
            <a:ext cx="5760000" cy="2648888"/>
          </a:xfrm>
          <a:prstGeom prst="rect">
            <a:avLst/>
          </a:prstGeom>
        </p:spPr>
      </p:pic>
      <p:sp>
        <p:nvSpPr>
          <p:cNvPr id="8" name="Rectangle 7"/>
          <p:cNvSpPr/>
          <p:nvPr/>
        </p:nvSpPr>
        <p:spPr>
          <a:xfrm>
            <a:off x="149400" y="1176902"/>
            <a:ext cx="6480000" cy="1754326"/>
          </a:xfrm>
          <a:prstGeom prst="rect">
            <a:avLst/>
          </a:prstGeom>
        </p:spPr>
        <p:txBody>
          <a:bodyPr wrap="square">
            <a:spAutoFit/>
          </a:bodyPr>
          <a:lstStyle/>
          <a:p>
            <a:pPr algn="just"/>
            <a:r>
              <a:rPr lang="fr-FR" sz="1200" dirty="0" smtClean="0">
                <a:latin typeface="Comic Sans MS" panose="030F0702030302020204" pitchFamily="66" charset="0"/>
              </a:rPr>
              <a:t>L’école accueille </a:t>
            </a:r>
            <a:r>
              <a:rPr lang="fr-FR" sz="1200" b="1" dirty="0">
                <a:latin typeface="Comic Sans MS" panose="030F0702030302020204" pitchFamily="66" charset="0"/>
              </a:rPr>
              <a:t>un dispositif </a:t>
            </a:r>
            <a:r>
              <a:rPr lang="fr-FR" sz="1200" b="1" dirty="0" smtClean="0">
                <a:latin typeface="Comic Sans MS" panose="030F0702030302020204" pitchFamily="66" charset="0"/>
              </a:rPr>
              <a:t>ULIS </a:t>
            </a:r>
            <a:r>
              <a:rPr lang="fr-FR" sz="1200" dirty="0" smtClean="0">
                <a:latin typeface="Comic Sans MS" panose="030F0702030302020204" pitchFamily="66" charset="0"/>
              </a:rPr>
              <a:t>(Unité Localisée pour l’Inclusion Scolaire).</a:t>
            </a:r>
            <a:r>
              <a:rPr lang="fr-FR" sz="1200" dirty="0">
                <a:latin typeface="Comic Sans MS" panose="030F0702030302020204" pitchFamily="66" charset="0"/>
              </a:rPr>
              <a:t> Avec la collègue qui a en charge cette classe </a:t>
            </a:r>
            <a:r>
              <a:rPr lang="fr-FR" sz="1200" dirty="0" smtClean="0">
                <a:latin typeface="Comic Sans MS" panose="030F0702030302020204" pitchFamily="66" charset="0"/>
              </a:rPr>
              <a:t>et </a:t>
            </a:r>
            <a:r>
              <a:rPr lang="fr-FR" sz="1200" dirty="0">
                <a:latin typeface="Comic Sans MS" panose="030F0702030302020204" pitchFamily="66" charset="0"/>
              </a:rPr>
              <a:t>toute l'équipe, nous nous sommes mis d'accord pour créer </a:t>
            </a:r>
            <a:r>
              <a:rPr lang="fr-FR" sz="1200" b="1" dirty="0" smtClean="0">
                <a:latin typeface="Comic Sans MS" panose="030F0702030302020204" pitchFamily="66" charset="0"/>
              </a:rPr>
              <a:t>des</a:t>
            </a:r>
            <a:r>
              <a:rPr lang="fr-FR" sz="1200" b="1" dirty="0">
                <a:latin typeface="Comic Sans MS" panose="030F0702030302020204" pitchFamily="66" charset="0"/>
              </a:rPr>
              <a:t> </a:t>
            </a:r>
            <a:r>
              <a:rPr lang="fr-FR" sz="1200" b="1" dirty="0" smtClean="0">
                <a:latin typeface="Comic Sans MS" panose="030F0702030302020204" pitchFamily="66" charset="0"/>
              </a:rPr>
              <a:t>emplois du temps possédant des créneaux </a:t>
            </a:r>
            <a:r>
              <a:rPr lang="fr-FR" sz="1200" b="1" dirty="0">
                <a:latin typeface="Comic Sans MS" panose="030F0702030302020204" pitchFamily="66" charset="0"/>
              </a:rPr>
              <a:t>"commun" sous forme de barrettes</a:t>
            </a:r>
            <a:r>
              <a:rPr lang="fr-FR" sz="1200" dirty="0">
                <a:latin typeface="Comic Sans MS" panose="030F0702030302020204" pitchFamily="66" charset="0"/>
              </a:rPr>
              <a:t>. </a:t>
            </a:r>
            <a:endParaRPr lang="fr-FR" sz="1200" dirty="0" smtClean="0">
              <a:latin typeface="Comic Sans MS" panose="030F0702030302020204" pitchFamily="66" charset="0"/>
            </a:endParaRPr>
          </a:p>
          <a:p>
            <a:pPr algn="just"/>
            <a:r>
              <a:rPr lang="fr-FR" sz="1200" dirty="0" smtClean="0">
                <a:latin typeface="Comic Sans MS" panose="030F0702030302020204" pitchFamily="66" charset="0"/>
              </a:rPr>
              <a:t>Pour </a:t>
            </a:r>
            <a:r>
              <a:rPr lang="fr-FR" sz="1200" dirty="0">
                <a:latin typeface="Comic Sans MS" panose="030F0702030302020204" pitchFamily="66" charset="0"/>
              </a:rPr>
              <a:t>faire simple, tous les enseignants accueillant des élèves d'ULIS font Français avant la récréation et Mathématiques après la récréation. Le même raisonnement est appliqué l'après-midi autant que </a:t>
            </a:r>
            <a:r>
              <a:rPr lang="fr-FR" sz="1200" dirty="0" smtClean="0">
                <a:latin typeface="Comic Sans MS" panose="030F0702030302020204" pitchFamily="66" charset="0"/>
              </a:rPr>
              <a:t>possible. Les apprentissages </a:t>
            </a:r>
            <a:r>
              <a:rPr lang="fr-FR" sz="1200" dirty="0">
                <a:latin typeface="Comic Sans MS" panose="030F0702030302020204" pitchFamily="66" charset="0"/>
              </a:rPr>
              <a:t>fondamentaux sont </a:t>
            </a:r>
            <a:r>
              <a:rPr lang="fr-FR" sz="1200" dirty="0" smtClean="0">
                <a:latin typeface="Comic Sans MS" panose="030F0702030302020204" pitchFamily="66" charset="0"/>
              </a:rPr>
              <a:t>réalisés, le plus possible, </a:t>
            </a:r>
            <a:r>
              <a:rPr lang="fr-FR" sz="1200" dirty="0">
                <a:latin typeface="Comic Sans MS" panose="030F0702030302020204" pitchFamily="66" charset="0"/>
              </a:rPr>
              <a:t>le matin et les après-midi sont gardés pour les activités scientifiques, artistiques ou physiques. </a:t>
            </a:r>
            <a:endParaRPr lang="fr-FR" sz="1200" b="0" i="0" dirty="0">
              <a:effectLst/>
              <a:latin typeface="Comic Sans MS" panose="030F0702030302020204" pitchFamily="66" charset="0"/>
            </a:endParaRPr>
          </a:p>
        </p:txBody>
      </p:sp>
      <p:pic>
        <p:nvPicPr>
          <p:cNvPr id="4098" name="Picture 2" descr="L'enseignant ou l'Ã©lÃ¨ve Ã©tablit un horaire de cours Vecteur gratuit"/>
          <p:cNvPicPr>
            <a:picLocks noChangeAspect="1" noChangeArrowheads="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t="9095"/>
          <a:stretch/>
        </p:blipFill>
        <p:spPr bwMode="auto">
          <a:xfrm>
            <a:off x="5425773" y="22776"/>
            <a:ext cx="1188053"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9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48538" y="195335"/>
            <a:ext cx="4620239" cy="461665"/>
          </a:xfrm>
          <a:prstGeom prst="rect">
            <a:avLst/>
          </a:prstGeom>
          <a:noFill/>
        </p:spPr>
        <p:txBody>
          <a:bodyPr wrap="none" rtlCol="0">
            <a:spAutoFit/>
          </a:bodyPr>
          <a:lstStyle/>
          <a:p>
            <a:r>
              <a:rPr lang="fr-FR" sz="2400" dirty="0" smtClean="0">
                <a:latin typeface="MTF Hello Again" panose="02000500000000000000" pitchFamily="2" charset="0"/>
              </a:rPr>
              <a:t>Répartitions horaires par domaines (1)</a:t>
            </a:r>
            <a:endParaRPr lang="fr-FR" sz="2400" dirty="0">
              <a:solidFill>
                <a:schemeClr val="bg1">
                  <a:lumMod val="65000"/>
                </a:schemeClr>
              </a:solidFill>
              <a:latin typeface="MTF Hello Again" panose="02000500000000000000" pitchFamily="2" charset="0"/>
            </a:endParaRPr>
          </a:p>
        </p:txBody>
      </p:sp>
      <p:sp>
        <p:nvSpPr>
          <p:cNvPr id="6" name="Ellipse 5"/>
          <p:cNvSpPr/>
          <p:nvPr/>
        </p:nvSpPr>
        <p:spPr>
          <a:xfrm>
            <a:off x="6019800" y="9172575"/>
            <a:ext cx="609600" cy="540000"/>
          </a:xfrm>
          <a:prstGeom prst="ellipse">
            <a:avLst/>
          </a:prstGeom>
          <a:blipFill dpi="0" rotWithShape="1">
            <a:blip r:embed="rId2" cstate="print">
              <a:alphaModFix amt="2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MTF Hello Again" panose="02000500000000000000" pitchFamily="2" charset="0"/>
              </a:rPr>
              <a:t>7</a:t>
            </a:r>
            <a:endParaRPr lang="fr-FR" sz="2000" dirty="0">
              <a:solidFill>
                <a:schemeClr val="tx1"/>
              </a:solidFill>
              <a:latin typeface="MTF Hello Again" panose="02000500000000000000" pitchFamily="2" charset="0"/>
            </a:endParaRPr>
          </a:p>
        </p:txBody>
      </p:sp>
      <p:pic>
        <p:nvPicPr>
          <p:cNvPr id="2" name="Image 1"/>
          <p:cNvPicPr>
            <a:picLocks noChangeAspect="1"/>
          </p:cNvPicPr>
          <p:nvPr/>
        </p:nvPicPr>
        <p:blipFill>
          <a:blip r:embed="rId3"/>
          <a:stretch>
            <a:fillRect/>
          </a:stretch>
        </p:blipFill>
        <p:spPr>
          <a:xfrm>
            <a:off x="1250682" y="4949000"/>
            <a:ext cx="4415953" cy="4680000"/>
          </a:xfrm>
          <a:prstGeom prst="rect">
            <a:avLst/>
          </a:prstGeom>
        </p:spPr>
      </p:pic>
      <p:sp>
        <p:nvSpPr>
          <p:cNvPr id="8" name="Rectangle 7"/>
          <p:cNvSpPr/>
          <p:nvPr/>
        </p:nvSpPr>
        <p:spPr>
          <a:xfrm>
            <a:off x="220977" y="657000"/>
            <a:ext cx="6480000" cy="1008000"/>
          </a:xfrm>
          <a:prstGeom prst="rect">
            <a:avLst/>
          </a:prstGeom>
        </p:spPr>
        <p:txBody>
          <a:bodyPr wrap="square">
            <a:spAutoFit/>
          </a:bodyPr>
          <a:lstStyle/>
          <a:p>
            <a:pPr algn="just"/>
            <a:r>
              <a:rPr lang="fr-FR" sz="1200" dirty="0">
                <a:solidFill>
                  <a:srgbClr val="333333"/>
                </a:solidFill>
                <a:latin typeface="Comic Sans MS" panose="030F0702030302020204" pitchFamily="66" charset="0"/>
              </a:rPr>
              <a:t>La durée d'une semaine </a:t>
            </a:r>
            <a:r>
              <a:rPr lang="fr-FR" sz="1200" dirty="0" smtClean="0">
                <a:solidFill>
                  <a:srgbClr val="333333"/>
                </a:solidFill>
                <a:latin typeface="Comic Sans MS" panose="030F0702030302020204" pitchFamily="66" charset="0"/>
              </a:rPr>
              <a:t>scolaire est </a:t>
            </a:r>
            <a:r>
              <a:rPr lang="fr-FR" sz="1200" dirty="0">
                <a:solidFill>
                  <a:srgbClr val="333333"/>
                </a:solidFill>
                <a:latin typeface="Comic Sans MS" panose="030F0702030302020204" pitchFamily="66" charset="0"/>
              </a:rPr>
              <a:t>de 24 heures </a:t>
            </a:r>
            <a:r>
              <a:rPr lang="fr-FR" sz="1200" dirty="0" smtClean="0">
                <a:solidFill>
                  <a:srgbClr val="333333"/>
                </a:solidFill>
                <a:latin typeface="Comic Sans MS" panose="030F0702030302020204" pitchFamily="66" charset="0"/>
              </a:rPr>
              <a:t>mais, en réalité, seules </a:t>
            </a:r>
            <a:r>
              <a:rPr lang="fr-FR" sz="1200" b="1" dirty="0" smtClean="0">
                <a:latin typeface="Comic Sans MS" panose="030F0702030302020204" pitchFamily="66" charset="0"/>
              </a:rPr>
              <a:t>22 </a:t>
            </a:r>
            <a:r>
              <a:rPr lang="fr-FR" sz="1200" b="1" dirty="0">
                <a:latin typeface="Comic Sans MS" panose="030F0702030302020204" pitchFamily="66" charset="0"/>
              </a:rPr>
              <a:t>heures</a:t>
            </a:r>
            <a:r>
              <a:rPr lang="fr-FR" sz="1200" dirty="0">
                <a:solidFill>
                  <a:srgbClr val="333333"/>
                </a:solidFill>
                <a:latin typeface="Comic Sans MS" panose="030F0702030302020204" pitchFamily="66" charset="0"/>
              </a:rPr>
              <a:t> </a:t>
            </a:r>
            <a:r>
              <a:rPr lang="fr-FR" sz="1200" dirty="0" smtClean="0">
                <a:solidFill>
                  <a:srgbClr val="333333"/>
                </a:solidFill>
                <a:latin typeface="Comic Sans MS" panose="030F0702030302020204" pitchFamily="66" charset="0"/>
              </a:rPr>
              <a:t>sont réellement consacrées aux apprentissages car </a:t>
            </a:r>
            <a:r>
              <a:rPr lang="fr-FR" sz="1200" dirty="0">
                <a:solidFill>
                  <a:srgbClr val="333333"/>
                </a:solidFill>
                <a:latin typeface="Comic Sans MS" panose="030F0702030302020204" pitchFamily="66" charset="0"/>
              </a:rPr>
              <a:t>il faut </a:t>
            </a:r>
            <a:r>
              <a:rPr lang="fr-FR" sz="1200" dirty="0" smtClean="0">
                <a:solidFill>
                  <a:srgbClr val="333333"/>
                </a:solidFill>
                <a:latin typeface="Comic Sans MS" panose="030F0702030302020204" pitchFamily="66" charset="0"/>
              </a:rPr>
              <a:t>retirer </a:t>
            </a:r>
            <a:r>
              <a:rPr lang="fr-FR" sz="1200" dirty="0">
                <a:solidFill>
                  <a:srgbClr val="333333"/>
                </a:solidFill>
                <a:latin typeface="Comic Sans MS" panose="030F0702030302020204" pitchFamily="66" charset="0"/>
              </a:rPr>
              <a:t>les </a:t>
            </a:r>
            <a:r>
              <a:rPr lang="fr-FR" sz="1200" b="1" dirty="0">
                <a:solidFill>
                  <a:srgbClr val="333333"/>
                </a:solidFill>
                <a:latin typeface="Comic Sans MS" panose="030F0702030302020204" pitchFamily="66" charset="0"/>
              </a:rPr>
              <a:t>2 heures dédiées à la </a:t>
            </a:r>
            <a:r>
              <a:rPr lang="fr-FR" sz="1200" b="1" dirty="0" smtClean="0">
                <a:solidFill>
                  <a:srgbClr val="333333"/>
                </a:solidFill>
                <a:latin typeface="Comic Sans MS" panose="030F0702030302020204" pitchFamily="66" charset="0"/>
              </a:rPr>
              <a:t>récréation</a:t>
            </a:r>
            <a:r>
              <a:rPr lang="fr-FR" sz="1200" dirty="0" smtClean="0">
                <a:solidFill>
                  <a:srgbClr val="333333"/>
                </a:solidFill>
                <a:latin typeface="Comic Sans MS" panose="030F0702030302020204" pitchFamily="66" charset="0"/>
              </a:rPr>
              <a:t>. </a:t>
            </a:r>
          </a:p>
          <a:p>
            <a:pPr algn="just"/>
            <a:r>
              <a:rPr lang="fr-FR" sz="1200" dirty="0" smtClean="0">
                <a:solidFill>
                  <a:srgbClr val="333333"/>
                </a:solidFill>
                <a:latin typeface="Comic Sans MS" panose="030F0702030302020204" pitchFamily="66" charset="0"/>
              </a:rPr>
              <a:t>J'ai </a:t>
            </a:r>
            <a:r>
              <a:rPr lang="fr-FR" sz="1200" dirty="0">
                <a:solidFill>
                  <a:srgbClr val="333333"/>
                </a:solidFill>
                <a:latin typeface="Comic Sans MS" panose="030F0702030302020204" pitchFamily="66" charset="0"/>
              </a:rPr>
              <a:t>trouvé, il y a quelques </a:t>
            </a:r>
            <a:r>
              <a:rPr lang="fr-FR" sz="1200" dirty="0" smtClean="0">
                <a:solidFill>
                  <a:srgbClr val="333333"/>
                </a:solidFill>
                <a:latin typeface="Comic Sans MS" panose="030F0702030302020204" pitchFamily="66" charset="0"/>
              </a:rPr>
              <a:t>années, </a:t>
            </a:r>
            <a:r>
              <a:rPr lang="fr-FR" sz="1200" dirty="0">
                <a:solidFill>
                  <a:srgbClr val="333333"/>
                </a:solidFill>
                <a:latin typeface="Comic Sans MS" panose="030F0702030302020204" pitchFamily="66" charset="0"/>
              </a:rPr>
              <a:t>ce document qui </a:t>
            </a:r>
            <a:r>
              <a:rPr lang="fr-FR" sz="1200" dirty="0" smtClean="0">
                <a:solidFill>
                  <a:srgbClr val="333333"/>
                </a:solidFill>
                <a:latin typeface="Comic Sans MS" panose="030F0702030302020204" pitchFamily="66" charset="0"/>
              </a:rPr>
              <a:t>permet </a:t>
            </a:r>
            <a:r>
              <a:rPr lang="fr-FR" sz="1200" dirty="0">
                <a:solidFill>
                  <a:srgbClr val="333333"/>
                </a:solidFill>
                <a:latin typeface="Comic Sans MS" panose="030F0702030302020204" pitchFamily="66" charset="0"/>
              </a:rPr>
              <a:t>de mieux comprendre et visualiser les répartitions horaires pour chaque domaine. </a:t>
            </a:r>
            <a:endParaRPr lang="fr-FR" sz="1200" dirty="0"/>
          </a:p>
        </p:txBody>
      </p:sp>
      <p:pic>
        <p:nvPicPr>
          <p:cNvPr id="3074" name="Picture 2" descr="http://ekladata.com/iSAMI1CmInG9Kgecx7lGKoSjCbk.jpg"/>
          <p:cNvPicPr>
            <a:picLocks noChangeAspect="1" noChangeArrowheads="1"/>
          </p:cNvPicPr>
          <p:nvPr/>
        </p:nvPicPr>
        <p:blipFill rotWithShape="1">
          <a:blip r:embed="rId4">
            <a:extLst>
              <a:ext uri="{28A0092B-C50C-407E-A947-70E740481C1C}">
                <a14:useLocalDpi xmlns:a14="http://schemas.microsoft.com/office/drawing/2010/main" val="0"/>
              </a:ext>
            </a:extLst>
          </a:blip>
          <a:srcRect b="52958"/>
          <a:stretch/>
        </p:blipFill>
        <p:spPr bwMode="auto">
          <a:xfrm>
            <a:off x="1277769" y="1761813"/>
            <a:ext cx="4366415" cy="25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0976" y="4476907"/>
            <a:ext cx="6480000" cy="276999"/>
          </a:xfrm>
          <a:prstGeom prst="rect">
            <a:avLst/>
          </a:prstGeom>
        </p:spPr>
        <p:txBody>
          <a:bodyPr wrap="square">
            <a:spAutoFit/>
          </a:bodyPr>
          <a:lstStyle/>
          <a:p>
            <a:pPr algn="just"/>
            <a:r>
              <a:rPr lang="fr-FR" sz="1200" dirty="0" smtClean="0">
                <a:solidFill>
                  <a:srgbClr val="333333"/>
                </a:solidFill>
                <a:latin typeface="Comic Sans MS" panose="030F0702030302020204" pitchFamily="66" charset="0"/>
              </a:rPr>
              <a:t>Voici ce que cela donne pour ma classe : </a:t>
            </a:r>
            <a:r>
              <a:rPr lang="fr-FR" sz="1200" dirty="0">
                <a:solidFill>
                  <a:srgbClr val="333333"/>
                </a:solidFill>
                <a:latin typeface="Comic Sans MS" panose="030F0702030302020204" pitchFamily="66" charset="0"/>
              </a:rPr>
              <a:t> </a:t>
            </a:r>
            <a:endParaRPr lang="fr-FR" sz="1200" dirty="0"/>
          </a:p>
        </p:txBody>
      </p:sp>
    </p:spTree>
    <p:extLst>
      <p:ext uri="{BB962C8B-B14F-4D97-AF65-F5344CB8AC3E}">
        <p14:creationId xmlns:p14="http://schemas.microsoft.com/office/powerpoint/2010/main" val="369482144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TotalTime>
  <Words>5163</Words>
  <Application>Microsoft Office PowerPoint</Application>
  <PresentationFormat>Format A4 (210 x 297 mm)</PresentationFormat>
  <Paragraphs>871</Paragraphs>
  <Slides>37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Arial</vt:lpstr>
      <vt:lpstr>Calibri</vt:lpstr>
      <vt:lpstr>Calibri Light</vt:lpstr>
      <vt:lpstr>Comic Sans MS</vt:lpstr>
      <vt:lpstr>MTF Hello Again</vt:lpstr>
      <vt:lpstr>Symbol</vt:lpstr>
      <vt:lpstr>Times New Roman</vt:lpstr>
      <vt:lpstr>Wingdings</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Severine Walker</dc:creator>
  <cp:lastModifiedBy>Severine Walker</cp:lastModifiedBy>
  <cp:revision>186</cp:revision>
  <dcterms:created xsi:type="dcterms:W3CDTF">2018-08-12T08:40:59Z</dcterms:created>
  <dcterms:modified xsi:type="dcterms:W3CDTF">2018-08-17T14:00:21Z</dcterms:modified>
</cp:coreProperties>
</file>